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9" r:id="rId4"/>
    <p:sldId id="260" r:id="rId5"/>
    <p:sldId id="261" r:id="rId6"/>
    <p:sldId id="262" r:id="rId7"/>
    <p:sldId id="267" r:id="rId8"/>
    <p:sldId id="263" r:id="rId9"/>
    <p:sldId id="264" r:id="rId10"/>
    <p:sldId id="268" r:id="rId11"/>
    <p:sldId id="269"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03E1CA-69A6-4FD1-8F1C-EE3FE26F7D0B}" v="371" dt="2020-11-06T23:28:15.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AA61DC9-BD34-4C90-948C-46B7E76B232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3CC1-934B-49E7-BAE7-CD714E4EB7D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1DC9-BD34-4C90-948C-46B7E76B232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372855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1DC9-BD34-4C90-948C-46B7E76B232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3CC1-934B-49E7-BAE7-CD714E4EB7D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86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1DC9-BD34-4C90-948C-46B7E76B232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2455729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A61DC9-BD34-4C90-948C-46B7E76B2325}"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03CC1-934B-49E7-BAE7-CD714E4EB7D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83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61DC9-BD34-4C90-948C-46B7E76B232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209895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A61DC9-BD34-4C90-948C-46B7E76B2325}"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1991662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A61DC9-BD34-4C90-948C-46B7E76B2325}"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214264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61DC9-BD34-4C90-948C-46B7E76B2325}"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331063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A61DC9-BD34-4C90-948C-46B7E76B232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3CC1-934B-49E7-BAE7-CD714E4EB7DF}" type="slidenum">
              <a:rPr lang="en-US" smtClean="0"/>
              <a:t>‹#›</a:t>
            </a:fld>
            <a:endParaRPr lang="en-US"/>
          </a:p>
        </p:txBody>
      </p:sp>
    </p:spTree>
    <p:extLst>
      <p:ext uri="{BB962C8B-B14F-4D97-AF65-F5344CB8AC3E}">
        <p14:creationId xmlns:p14="http://schemas.microsoft.com/office/powerpoint/2010/main" val="632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A61DC9-BD34-4C90-948C-46B7E76B2325}"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03CC1-934B-49E7-BAE7-CD714E4EB7D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67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AA61DC9-BD34-4C90-948C-46B7E76B2325}" type="datetimeFigureOut">
              <a:rPr lang="en-US" smtClean="0"/>
              <a:t>11/6/2020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C03CC1-934B-49E7-BAE7-CD714E4EB7D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51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0.m4a"/><Relationship Id="rId1" Type="http://schemas.openxmlformats.org/officeDocument/2006/relationships/audio" Target="NULL"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video" Target="https://www.youtube.com/embed/MEV0goopX1I?feature=oembed" TargetMode="Externa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B91CB-B54D-43CA-B717-04DFD36B32CC}"/>
              </a:ext>
            </a:extLst>
          </p:cNvPr>
          <p:cNvSpPr>
            <a:spLocks noGrp="1"/>
          </p:cNvSpPr>
          <p:nvPr>
            <p:ph type="ctrTitle"/>
          </p:nvPr>
        </p:nvSpPr>
        <p:spPr/>
        <p:txBody>
          <a:bodyPr>
            <a:noAutofit/>
          </a:bodyPr>
          <a:lstStyle/>
          <a:p>
            <a:pPr rtl="0">
              <a:spcBef>
                <a:spcPts val="0"/>
              </a:spcBef>
              <a:spcAft>
                <a:spcPts val="0"/>
              </a:spcAft>
            </a:pPr>
            <a:r>
              <a:rPr lang="en-US" sz="3000" b="1" i="0" u="none" strike="noStrike" dirty="0">
                <a:solidFill>
                  <a:srgbClr val="A64D79"/>
                </a:solidFill>
                <a:effectLst/>
                <a:latin typeface="Comfortaa"/>
              </a:rPr>
              <a:t>Mood Disorders After Pregnancy</a:t>
            </a:r>
            <a:br>
              <a:rPr lang="en-US" sz="2800" b="0" dirty="0">
                <a:effectLst/>
              </a:rPr>
            </a:br>
            <a:br>
              <a:rPr lang="en-US" sz="2800" b="0" dirty="0">
                <a:effectLst/>
              </a:rPr>
            </a:br>
            <a:r>
              <a:rPr lang="en-US" sz="2000" b="0" i="0" u="none" strike="noStrike" dirty="0">
                <a:solidFill>
                  <a:srgbClr val="1155CC"/>
                </a:solidFill>
                <a:effectLst/>
                <a:latin typeface="Comfortaa"/>
              </a:rPr>
              <a:t>Postpartum Blues</a:t>
            </a:r>
            <a:br>
              <a:rPr lang="en-US" sz="2000" b="0" dirty="0">
                <a:effectLst/>
              </a:rPr>
            </a:br>
            <a:r>
              <a:rPr lang="en-US" sz="2000" b="1" i="0" u="none" strike="noStrike" dirty="0">
                <a:solidFill>
                  <a:srgbClr val="A64D79"/>
                </a:solidFill>
                <a:effectLst/>
                <a:latin typeface="Comfortaa"/>
              </a:rPr>
              <a:t>and</a:t>
            </a:r>
            <a:br>
              <a:rPr lang="en-US" sz="2000" b="0" dirty="0">
                <a:effectLst/>
              </a:rPr>
            </a:br>
            <a:r>
              <a:rPr lang="en-US" sz="2000" b="0" i="0" u="none" strike="noStrike" dirty="0">
                <a:solidFill>
                  <a:srgbClr val="000000"/>
                </a:solidFill>
                <a:effectLst/>
                <a:latin typeface="Comfortaa"/>
              </a:rPr>
              <a:t>Postpartum Depression</a:t>
            </a:r>
            <a:br>
              <a:rPr lang="en-US" sz="2800" b="0" dirty="0">
                <a:effectLst/>
              </a:rPr>
            </a:br>
            <a:endParaRPr lang="en-US" sz="2800" dirty="0"/>
          </a:p>
        </p:txBody>
      </p:sp>
      <p:pic>
        <p:nvPicPr>
          <p:cNvPr id="5" name="intro">
            <a:hlinkClick r:id="" action="ppaction://media"/>
            <a:extLst>
              <a:ext uri="{FF2B5EF4-FFF2-40B4-BE49-F238E27FC236}">
                <a16:creationId xmlns:a16="http://schemas.microsoft.com/office/drawing/2014/main" id="{8BD60C1C-8BB8-4806-BE7F-777CA9B128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8700" y="6111875"/>
            <a:ext cx="406400" cy="406400"/>
          </a:xfrm>
          <a:prstGeom prst="rect">
            <a:avLst/>
          </a:prstGeom>
        </p:spPr>
      </p:pic>
    </p:spTree>
    <p:extLst>
      <p:ext uri="{BB962C8B-B14F-4D97-AF65-F5344CB8AC3E}">
        <p14:creationId xmlns:p14="http://schemas.microsoft.com/office/powerpoint/2010/main" val="3338114893"/>
      </p:ext>
    </p:extLst>
  </p:cSld>
  <p:clrMapOvr>
    <a:masterClrMapping/>
  </p:clrMapOvr>
  <mc:AlternateContent xmlns:mc="http://schemas.openxmlformats.org/markup-compatibility/2006" xmlns:p14="http://schemas.microsoft.com/office/powerpoint/2010/main">
    <mc:Choice Requires="p14">
      <p:transition spd="slow" p14:dur="125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F33B-629D-4C02-A688-1EC8BA463C5A}"/>
              </a:ext>
            </a:extLst>
          </p:cNvPr>
          <p:cNvSpPr>
            <a:spLocks noGrp="1"/>
          </p:cNvSpPr>
          <p:nvPr>
            <p:ph type="title"/>
          </p:nvPr>
        </p:nvSpPr>
        <p:spPr>
          <a:xfrm>
            <a:off x="1024128" y="585216"/>
            <a:ext cx="8018272" cy="1499616"/>
          </a:xfrm>
        </p:spPr>
        <p:txBody>
          <a:bodyPr>
            <a:normAutofit/>
          </a:bodyPr>
          <a:lstStyle/>
          <a:p>
            <a:pPr rtl="0">
              <a:spcBef>
                <a:spcPts val="0"/>
              </a:spcBef>
              <a:spcAft>
                <a:spcPts val="0"/>
              </a:spcAft>
            </a:pPr>
            <a:r>
              <a:rPr lang="en-US" sz="4400" b="0" i="0" u="none" strike="noStrike" dirty="0">
                <a:solidFill>
                  <a:srgbClr val="7030A0"/>
                </a:solidFill>
                <a:effectLst/>
                <a:latin typeface="Abadi Extra Light" panose="020B0204020104020204" pitchFamily="34" charset="0"/>
                <a:cs typeface="Arial" panose="020B0604020202020204" pitchFamily="34" charset="0"/>
              </a:rPr>
              <a:t>Postpartum Depression</a:t>
            </a:r>
            <a:br>
              <a:rPr lang="en-US" b="0" dirty="0">
                <a:effectLst/>
              </a:rPr>
            </a:br>
            <a:r>
              <a:rPr lang="en-US" sz="2800" b="0" i="0" u="none" strike="noStrike" dirty="0">
                <a:solidFill>
                  <a:srgbClr val="00B050"/>
                </a:solidFill>
                <a:effectLst/>
                <a:latin typeface="Abadi Extra Light" panose="020B0204020104020204" pitchFamily="34" charset="0"/>
              </a:rPr>
              <a:t>Signs and Symptoms</a:t>
            </a:r>
            <a:endParaRPr lang="en-US" sz="2800" dirty="0">
              <a:solidFill>
                <a:srgbClr val="00B050"/>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28B7852D-E93E-4EA8-B679-051064EAAE6E}"/>
              </a:ext>
            </a:extLst>
          </p:cNvPr>
          <p:cNvSpPr>
            <a:spLocks noGrp="1"/>
          </p:cNvSpPr>
          <p:nvPr>
            <p:ph idx="1"/>
          </p:nvPr>
        </p:nvSpPr>
        <p:spPr>
          <a:xfrm>
            <a:off x="1024128" y="2286000"/>
            <a:ext cx="8018271" cy="4023360"/>
          </a:xfrm>
        </p:spPr>
        <p:txBody>
          <a:bodyPr>
            <a:normAutofit fontScale="92500" lnSpcReduction="20000"/>
          </a:bodyPr>
          <a:lstStyle/>
          <a:p>
            <a:pPr marL="457200" indent="-457200" rtl="0" fontAlgn="base">
              <a:spcBef>
                <a:spcPts val="0"/>
              </a:spcBef>
              <a:spcAft>
                <a:spcPts val="0"/>
              </a:spcAft>
              <a:buFont typeface="+mj-lt"/>
              <a:buAutoNum type="arabicPeriod"/>
            </a:pPr>
            <a:r>
              <a:rPr lang="en-US" sz="1900" b="0" i="0" u="none" strike="noStrike" dirty="0">
                <a:effectLst/>
                <a:latin typeface="Abadi Extra Light" panose="020B0204020104020204" pitchFamily="34" charset="0"/>
              </a:rPr>
              <a:t>Depressed mood with loss of interest in her usual activities and a loss of her usual emotional response toward her family. </a:t>
            </a:r>
          </a:p>
          <a:p>
            <a:pPr marL="457200" indent="-457200" rtl="0" fontAlgn="base">
              <a:spcBef>
                <a:spcPts val="0"/>
              </a:spcBef>
              <a:spcAft>
                <a:spcPts val="0"/>
              </a:spcAft>
              <a:buFont typeface="+mj-lt"/>
              <a:buAutoNum type="arabicPeriod"/>
            </a:pPr>
            <a:endParaRPr lang="en-US" sz="1900" b="0" i="0" u="none" strike="noStrike" dirty="0">
              <a:effectLst/>
              <a:latin typeface="Abadi Extra Light" panose="020B0204020104020204" pitchFamily="34" charset="0"/>
            </a:endParaRPr>
          </a:p>
          <a:p>
            <a:pPr marL="457200" indent="-457200" rtl="0" fontAlgn="base">
              <a:spcBef>
                <a:spcPts val="0"/>
              </a:spcBef>
              <a:spcAft>
                <a:spcPts val="0"/>
              </a:spcAft>
              <a:buFont typeface="+mj-lt"/>
              <a:buAutoNum type="arabicPeriod"/>
            </a:pPr>
            <a:r>
              <a:rPr lang="en-US" sz="1900" b="0" i="0" u="none" strike="noStrike" dirty="0">
                <a:effectLst/>
                <a:latin typeface="Abadi Extra Light" panose="020B0204020104020204" pitchFamily="34" charset="0"/>
              </a:rPr>
              <a:t>Even though she cares for the infant, she is unable to feel pleasure or love. </a:t>
            </a:r>
          </a:p>
          <a:p>
            <a:pPr marL="457200" indent="-457200" rtl="0" fontAlgn="base">
              <a:spcBef>
                <a:spcPts val="0"/>
              </a:spcBef>
              <a:spcAft>
                <a:spcPts val="0"/>
              </a:spcAft>
              <a:buFont typeface="+mj-lt"/>
              <a:buAutoNum type="arabicPeriod"/>
            </a:pPr>
            <a:endParaRPr lang="en-US" sz="1900" b="0" i="0" u="none" strike="noStrike" dirty="0">
              <a:effectLst/>
              <a:latin typeface="Abadi Extra Light" panose="020B0204020104020204" pitchFamily="34" charset="0"/>
            </a:endParaRPr>
          </a:p>
          <a:p>
            <a:pPr marL="457200" indent="-457200" rtl="0" fontAlgn="base">
              <a:spcBef>
                <a:spcPts val="0"/>
              </a:spcBef>
              <a:spcAft>
                <a:spcPts val="0"/>
              </a:spcAft>
              <a:buFont typeface="+mj-lt"/>
              <a:buAutoNum type="arabicPeriod"/>
            </a:pPr>
            <a:r>
              <a:rPr lang="en-US" sz="1900" b="0" i="0" u="none" strike="noStrike" dirty="0">
                <a:effectLst/>
                <a:latin typeface="Abadi Extra Light" panose="020B0204020104020204" pitchFamily="34" charset="0"/>
              </a:rPr>
              <a:t>Intense feelings of anxiety, unworthiness, guilt, agitation, and shame, and she often expresses a sense of loss of self. </a:t>
            </a:r>
          </a:p>
          <a:p>
            <a:pPr marL="457200" indent="-457200" rtl="0" fontAlgn="base">
              <a:spcBef>
                <a:spcPts val="0"/>
              </a:spcBef>
              <a:spcAft>
                <a:spcPts val="0"/>
              </a:spcAft>
              <a:buFont typeface="+mj-lt"/>
              <a:buAutoNum type="arabicPeriod"/>
            </a:pPr>
            <a:endParaRPr lang="en-US" sz="1900" b="0" i="0" u="none" strike="noStrike" dirty="0">
              <a:effectLst/>
              <a:latin typeface="Abadi Extra Light" panose="020B0204020104020204" pitchFamily="34" charset="0"/>
            </a:endParaRPr>
          </a:p>
          <a:p>
            <a:pPr marL="457200" indent="-457200" rtl="0" fontAlgn="base">
              <a:spcBef>
                <a:spcPts val="0"/>
              </a:spcBef>
              <a:spcAft>
                <a:spcPts val="0"/>
              </a:spcAft>
              <a:buFont typeface="+mj-lt"/>
              <a:buAutoNum type="arabicPeriod"/>
            </a:pPr>
            <a:r>
              <a:rPr lang="en-US" sz="1900" b="0" i="0" u="none" strike="noStrike" dirty="0">
                <a:effectLst/>
                <a:latin typeface="Abadi Extra Light" panose="020B0204020104020204" pitchFamily="34" charset="0"/>
              </a:rPr>
              <a:t>Generalized fatigue, irritability, complaints of ill health, and difficulty concentrating and making decisions are also present. </a:t>
            </a:r>
          </a:p>
          <a:p>
            <a:pPr marL="457200" indent="-457200" rtl="0" fontAlgn="base">
              <a:spcBef>
                <a:spcPts val="0"/>
              </a:spcBef>
              <a:spcAft>
                <a:spcPts val="0"/>
              </a:spcAft>
              <a:buFont typeface="+mj-lt"/>
              <a:buAutoNum type="arabicPeriod"/>
            </a:pPr>
            <a:endParaRPr lang="en-US" sz="1900" b="0" i="0" u="none" strike="noStrike" dirty="0">
              <a:effectLst/>
              <a:latin typeface="Abadi Extra Light" panose="020B0204020104020204" pitchFamily="34" charset="0"/>
            </a:endParaRPr>
          </a:p>
          <a:p>
            <a:pPr marL="457200" indent="-457200" rtl="0" fontAlgn="base">
              <a:spcBef>
                <a:spcPts val="0"/>
              </a:spcBef>
              <a:spcAft>
                <a:spcPts val="0"/>
              </a:spcAft>
              <a:buFont typeface="+mj-lt"/>
              <a:buAutoNum type="arabicPeriod"/>
            </a:pPr>
            <a:r>
              <a:rPr lang="en-US" sz="1900" b="0" i="0" u="none" strike="noStrike" dirty="0">
                <a:effectLst/>
                <a:latin typeface="Abadi Extra Light" panose="020B0204020104020204" pitchFamily="34" charset="0"/>
              </a:rPr>
              <a:t>She often has little interest in food, may have weight changes,  </a:t>
            </a:r>
          </a:p>
          <a:p>
            <a:pPr marL="457200" indent="-457200" rtl="0" fontAlgn="base">
              <a:spcBef>
                <a:spcPts val="0"/>
              </a:spcBef>
              <a:spcAft>
                <a:spcPts val="0"/>
              </a:spcAft>
              <a:buFont typeface="+mj-lt"/>
              <a:buAutoNum type="arabicPeriod"/>
            </a:pPr>
            <a:endParaRPr lang="en-US" sz="1900" dirty="0">
              <a:latin typeface="Abadi Extra Light" panose="020B0204020104020204" pitchFamily="34" charset="0"/>
            </a:endParaRPr>
          </a:p>
          <a:p>
            <a:pPr marL="457200" indent="-457200" rtl="0" fontAlgn="base">
              <a:spcBef>
                <a:spcPts val="0"/>
              </a:spcBef>
              <a:spcAft>
                <a:spcPts val="0"/>
              </a:spcAft>
              <a:buFont typeface="+mj-lt"/>
              <a:buAutoNum type="arabicPeriod"/>
            </a:pPr>
            <a:r>
              <a:rPr lang="en-US" sz="1900" dirty="0">
                <a:latin typeface="Abadi Extra Light" panose="020B0204020104020204" pitchFamily="34" charset="0"/>
              </a:rPr>
              <a:t>E</a:t>
            </a:r>
            <a:r>
              <a:rPr lang="en-US" sz="1900" b="0" i="0" u="none" strike="noStrike" dirty="0">
                <a:effectLst/>
                <a:latin typeface="Abadi Extra Light" panose="020B0204020104020204" pitchFamily="34" charset="0"/>
              </a:rPr>
              <a:t>xperiences sleep disturbances (insomnia or excessive sleeping)</a:t>
            </a:r>
          </a:p>
          <a:p>
            <a:pPr marL="457200" rtl="0">
              <a:spcBef>
                <a:spcPts val="0"/>
              </a:spcBef>
              <a:spcAft>
                <a:spcPts val="1600"/>
              </a:spcAft>
            </a:pPr>
            <a:endParaRPr lang="en-US" sz="1700" b="1" i="0" u="none" strike="noStrike" dirty="0">
              <a:solidFill>
                <a:srgbClr val="FF0000"/>
              </a:solidFill>
              <a:effectLst/>
              <a:latin typeface="Comic Sans MS" panose="030F0702030302020204" pitchFamily="66" charset="0"/>
            </a:endParaRPr>
          </a:p>
          <a:p>
            <a:pPr marL="457200" rtl="0">
              <a:spcBef>
                <a:spcPts val="0"/>
              </a:spcBef>
              <a:spcAft>
                <a:spcPts val="1600"/>
              </a:spcAft>
            </a:pPr>
            <a:r>
              <a:rPr lang="en-US" b="1" i="0" u="none" strike="noStrike" dirty="0">
                <a:solidFill>
                  <a:srgbClr val="FF3300"/>
                </a:solidFill>
                <a:effectLst/>
                <a:latin typeface="Gabriola" panose="04040605051002020D02" pitchFamily="82" charset="0"/>
              </a:rPr>
              <a:t>Most of the symptoms are intensely and consistently present for at least a 2-week period and tend to become worse over time.</a:t>
            </a:r>
            <a:endParaRPr lang="en-US" dirty="0">
              <a:solidFill>
                <a:srgbClr val="FF3300"/>
              </a:solidFill>
              <a:latin typeface="Gabriola" panose="04040605051002020D02" pitchFamily="82" charset="0"/>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a:extLst>
              <a:ext uri="{FF2B5EF4-FFF2-40B4-BE49-F238E27FC236}">
                <a16:creationId xmlns:a16="http://schemas.microsoft.com/office/drawing/2014/main" id="{19B70372-4D67-434D-919B-64CB8515EB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7728" y="5768975"/>
            <a:ext cx="406400" cy="406400"/>
          </a:xfrm>
          <a:prstGeom prst="rect">
            <a:avLst/>
          </a:prstGeom>
        </p:spPr>
      </p:pic>
    </p:spTree>
    <p:extLst>
      <p:ext uri="{BB962C8B-B14F-4D97-AF65-F5344CB8AC3E}">
        <p14:creationId xmlns:p14="http://schemas.microsoft.com/office/powerpoint/2010/main" val="4049710772"/>
      </p:ext>
    </p:extLst>
  </p:cSld>
  <p:clrMapOvr>
    <a:masterClrMapping/>
  </p:clrMapOvr>
  <mc:AlternateContent xmlns:mc="http://schemas.openxmlformats.org/markup-compatibility/2006" xmlns:p14="http://schemas.microsoft.com/office/powerpoint/2010/main">
    <mc:Choice Requires="p14">
      <p:transition spd="slow" p14:dur="2000" advTm="58000"/>
    </mc:Choice>
    <mc:Fallback xmlns="">
      <p:transition spd="slow" advTm="5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2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3002-9893-4D69-82A3-F506296D1FB6}"/>
              </a:ext>
            </a:extLst>
          </p:cNvPr>
          <p:cNvSpPr>
            <a:spLocks noGrp="1"/>
          </p:cNvSpPr>
          <p:nvPr>
            <p:ph type="title"/>
          </p:nvPr>
        </p:nvSpPr>
        <p:spPr>
          <a:xfrm>
            <a:off x="1024128" y="585216"/>
            <a:ext cx="4732244" cy="1499616"/>
          </a:xfrm>
        </p:spPr>
        <p:txBody>
          <a:bodyPr>
            <a:normAutofit/>
          </a:bodyPr>
          <a:lstStyle/>
          <a:p>
            <a:r>
              <a:rPr lang="en-US" sz="4400" dirty="0">
                <a:solidFill>
                  <a:srgbClr val="7030A0"/>
                </a:solidFill>
                <a:latin typeface="Abadi Extra Light" panose="020B0204020104020204" pitchFamily="34" charset="0"/>
                <a:cs typeface="Arial" panose="020B0604020202020204" pitchFamily="34" charset="0"/>
              </a:rPr>
              <a:t>Treatment plans</a:t>
            </a:r>
          </a:p>
        </p:txBody>
      </p:sp>
      <p:sp>
        <p:nvSpPr>
          <p:cNvPr id="2058" name="Content Placeholder 2057">
            <a:extLst>
              <a:ext uri="{FF2B5EF4-FFF2-40B4-BE49-F238E27FC236}">
                <a16:creationId xmlns:a16="http://schemas.microsoft.com/office/drawing/2014/main" id="{767C5F40-B3B5-4281-A79A-CB30941E5528}"/>
              </a:ext>
            </a:extLst>
          </p:cNvPr>
          <p:cNvSpPr>
            <a:spLocks noGrp="1"/>
          </p:cNvSpPr>
          <p:nvPr>
            <p:ph idx="1"/>
          </p:nvPr>
        </p:nvSpPr>
        <p:spPr>
          <a:xfrm>
            <a:off x="948121" y="2286000"/>
            <a:ext cx="4732244" cy="4023360"/>
          </a:xfrm>
        </p:spPr>
        <p:txBody>
          <a:bodyPr>
            <a:normAutofit fontScale="85000" lnSpcReduction="20000"/>
          </a:bodyPr>
          <a:lstStyle/>
          <a:p>
            <a:pPr rtl="0">
              <a:spcBef>
                <a:spcPts val="0"/>
              </a:spcBef>
              <a:spcAft>
                <a:spcPts val="1600"/>
              </a:spcAft>
            </a:pPr>
            <a:r>
              <a:rPr lang="en-US" sz="2100" b="0" i="0" u="none" strike="noStrike" dirty="0">
                <a:solidFill>
                  <a:srgbClr val="231F20"/>
                </a:solidFill>
                <a:effectLst/>
                <a:latin typeface="Abadi Extra Light" panose="020B0204020104020204" pitchFamily="34" charset="0"/>
              </a:rPr>
              <a:t>There are two main treatments for postpartum depression: medication and therapy. Either one can be used alone, but they may be more effective when used together. </a:t>
            </a:r>
            <a:endParaRPr lang="en-US" sz="2100" b="0" dirty="0">
              <a:effectLst/>
              <a:latin typeface="Abadi Extra Light" panose="020B0204020104020204" pitchFamily="34" charset="0"/>
            </a:endParaRPr>
          </a:p>
          <a:p>
            <a:pPr marL="457200" indent="-457200" rtl="0" fontAlgn="base">
              <a:spcBef>
                <a:spcPts val="0"/>
              </a:spcBef>
              <a:spcAft>
                <a:spcPts val="1600"/>
              </a:spcAft>
              <a:buFont typeface="+mj-lt"/>
              <a:buAutoNum type="arabicPeriod"/>
            </a:pPr>
            <a:r>
              <a:rPr lang="en-US" sz="2100" b="0" i="0" u="none" strike="noStrike" dirty="0">
                <a:solidFill>
                  <a:srgbClr val="231F20"/>
                </a:solidFill>
                <a:effectLst/>
                <a:latin typeface="Abadi Extra Light" panose="020B0204020104020204" pitchFamily="34" charset="0"/>
              </a:rPr>
              <a:t>Antidepressants have a direct effect on the brain. They alter the chemicals that regulate mood. They won’t work right away, though. It can take several weeks of taking the medication before you notice a difference in your mood</a:t>
            </a:r>
            <a:r>
              <a:rPr lang="en-US" sz="2100" dirty="0">
                <a:solidFill>
                  <a:srgbClr val="231F20"/>
                </a:solidFill>
                <a:latin typeface="Abadi Extra Light" panose="020B0204020104020204" pitchFamily="34" charset="0"/>
              </a:rPr>
              <a:t>.</a:t>
            </a:r>
            <a:endParaRPr lang="en-US" sz="2100" b="0" dirty="0">
              <a:effectLst/>
              <a:latin typeface="Abadi Extra Light" panose="020B0204020104020204" pitchFamily="34" charset="0"/>
            </a:endParaRPr>
          </a:p>
          <a:p>
            <a:pPr marL="457200" indent="-457200" rtl="0" fontAlgn="base">
              <a:spcBef>
                <a:spcPts val="0"/>
              </a:spcBef>
              <a:spcAft>
                <a:spcPts val="1600"/>
              </a:spcAft>
              <a:buFont typeface="+mj-lt"/>
              <a:buAutoNum type="arabicPeriod"/>
            </a:pPr>
            <a:r>
              <a:rPr lang="en-US" sz="2100" dirty="0">
                <a:solidFill>
                  <a:srgbClr val="231F20"/>
                </a:solidFill>
                <a:latin typeface="Abadi Extra Light" panose="020B0204020104020204" pitchFamily="34" charset="0"/>
              </a:rPr>
              <a:t>N</a:t>
            </a:r>
            <a:r>
              <a:rPr lang="en-US" sz="2100" b="0" i="0" u="none" strike="noStrike" dirty="0">
                <a:solidFill>
                  <a:srgbClr val="231F20"/>
                </a:solidFill>
                <a:effectLst/>
                <a:latin typeface="Abadi Extra Light" panose="020B0204020104020204" pitchFamily="34" charset="0"/>
              </a:rPr>
              <a:t>onpharmacological treatment may include: A psychiatrist, psychologist, or other mental health professional that can provide counseling. Therapy can help you make sense of destructive thoughts and offer strategies for working through them.</a:t>
            </a:r>
          </a:p>
          <a:p>
            <a:endParaRPr lang="en-US" sz="2000" dirty="0"/>
          </a:p>
        </p:txBody>
      </p:sp>
      <p:sp>
        <p:nvSpPr>
          <p:cNvPr id="2060" name="Rectangle 191">
            <a:extLst>
              <a:ext uri="{FF2B5EF4-FFF2-40B4-BE49-F238E27FC236}">
                <a16:creationId xmlns:a16="http://schemas.microsoft.com/office/drawing/2014/main" id="{2F6D48A6-724B-495A-89BB-DC186027C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38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192">
            <a:extLst>
              <a:ext uri="{FF2B5EF4-FFF2-40B4-BE49-F238E27FC236}">
                <a16:creationId xmlns:a16="http://schemas.microsoft.com/office/drawing/2014/main" id="{A4181C4F-BA33-4970-80F5-1AB90E3B4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10" y="321731"/>
            <a:ext cx="3278619"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Vector Cartoon Illustration Of Woman Lying On Sofa With Sickness... Royalty  Free Cliparts, Vectors, And Stock Illustration. Image 82089966.">
            <a:extLst>
              <a:ext uri="{FF2B5EF4-FFF2-40B4-BE49-F238E27FC236}">
                <a16:creationId xmlns:a16="http://schemas.microsoft.com/office/drawing/2014/main" id="{44AA807C-64D5-4AD0-B564-0AE2EFC06F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9894" y="936235"/>
            <a:ext cx="2958039" cy="2433225"/>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193">
            <a:extLst>
              <a:ext uri="{FF2B5EF4-FFF2-40B4-BE49-F238E27FC236}">
                <a16:creationId xmlns:a16="http://schemas.microsoft.com/office/drawing/2014/main" id="{ED5684D9-D82E-427C-AFDD-DCB0B0F8F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513" y="311970"/>
            <a:ext cx="2028821" cy="118036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194">
            <a:extLst>
              <a:ext uri="{FF2B5EF4-FFF2-40B4-BE49-F238E27FC236}">
                <a16:creationId xmlns:a16="http://schemas.microsoft.com/office/drawing/2014/main" id="{02BA58DB-4D3F-4324-9EB3-0C40D0325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72" y="1665817"/>
            <a:ext cx="2014462" cy="2318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rapy Concepts Everyone Needs to Know | NAMI: National Alliance on Mental  Illness">
            <a:extLst>
              <a:ext uri="{FF2B5EF4-FFF2-40B4-BE49-F238E27FC236}">
                <a16:creationId xmlns:a16="http://schemas.microsoft.com/office/drawing/2014/main" id="{3E4BCA3A-2F52-4101-BB97-F8DFD877C6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005364" y="1958570"/>
            <a:ext cx="1708795" cy="1708795"/>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195">
            <a:extLst>
              <a:ext uri="{FF2B5EF4-FFF2-40B4-BE49-F238E27FC236}">
                <a16:creationId xmlns:a16="http://schemas.microsoft.com/office/drawing/2014/main" id="{B698BF10-41D1-450D-AFDF-A43B2EB08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2442" cy="23122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Family Cleaning House Father Mother Kids Stock Vector (Royalty Free)  1347207506">
            <a:extLst>
              <a:ext uri="{FF2B5EF4-FFF2-40B4-BE49-F238E27FC236}">
                <a16:creationId xmlns:a16="http://schemas.microsoft.com/office/drawing/2014/main" id="{EB895539-207E-49DC-9FC3-E076802BBD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250"/>
          <a:stretch/>
        </p:blipFill>
        <p:spPr bwMode="auto">
          <a:xfrm>
            <a:off x="9848513" y="321731"/>
            <a:ext cx="2014462" cy="1170605"/>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196">
            <a:extLst>
              <a:ext uri="{FF2B5EF4-FFF2-40B4-BE49-F238E27FC236}">
                <a16:creationId xmlns:a16="http://schemas.microsoft.com/office/drawing/2014/main" id="{2133BEDA-8F44-4EE1-AB2D-1710BC135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998262C0-FF6D-4B2D-9087-CD55FCA6F8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886393" y="4321464"/>
            <a:ext cx="2775172" cy="198424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F13BB606-766C-4F9E-8DA4-1F994D11677C}"/>
              </a:ext>
            </a:extLst>
          </p:cNvPr>
          <p:cNvPicPr>
            <a:picLocks noChangeAspect="1"/>
          </p:cNvPicPr>
          <p:nvPr>
            <a:audioFile r:link="rId1"/>
            <p:extLst>
              <p:ext uri="{DAA4B4D4-6D71-4841-9C94-3DE7FCFB9230}">
                <p14:media xmlns:p14="http://schemas.microsoft.com/office/powerpoint/2010/main" r:embed="rId2">
                  <p14:trim end="419.229"/>
                </p14:media>
              </p:ext>
            </p:extLst>
          </p:nvPr>
        </p:nvPicPr>
        <p:blipFill>
          <a:blip r:embed="rId8"/>
          <a:stretch>
            <a:fillRect/>
          </a:stretch>
        </p:blipFill>
        <p:spPr>
          <a:xfrm>
            <a:off x="679184" y="6053803"/>
            <a:ext cx="406400" cy="406400"/>
          </a:xfrm>
          <a:prstGeom prst="rect">
            <a:avLst/>
          </a:prstGeom>
        </p:spPr>
      </p:pic>
    </p:spTree>
    <p:extLst>
      <p:ext uri="{BB962C8B-B14F-4D97-AF65-F5344CB8AC3E}">
        <p14:creationId xmlns:p14="http://schemas.microsoft.com/office/powerpoint/2010/main" val="1108269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52000">
        <p15:prstTrans prst="wind"/>
        <p:sndAc>
          <p:endSnd/>
        </p:sndAc>
      </p:transition>
    </mc:Choice>
    <mc:Fallback xmlns="">
      <p:transition spd="slow" advClick="0" advTm="52000">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3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3002-9893-4D69-82A3-F506296D1FB6}"/>
              </a:ext>
            </a:extLst>
          </p:cNvPr>
          <p:cNvSpPr>
            <a:spLocks noGrp="1"/>
          </p:cNvSpPr>
          <p:nvPr>
            <p:ph type="title"/>
          </p:nvPr>
        </p:nvSpPr>
        <p:spPr>
          <a:xfrm>
            <a:off x="1024128" y="585216"/>
            <a:ext cx="4732244" cy="1499616"/>
          </a:xfrm>
        </p:spPr>
        <p:txBody>
          <a:bodyPr>
            <a:normAutofit/>
          </a:bodyPr>
          <a:lstStyle/>
          <a:p>
            <a:r>
              <a:rPr lang="en-US" sz="4400" dirty="0">
                <a:solidFill>
                  <a:srgbClr val="7030A0"/>
                </a:solidFill>
                <a:latin typeface="Abadi Extra Light" panose="020B0204020104020204" pitchFamily="34" charset="0"/>
              </a:rPr>
              <a:t>Treatment plans</a:t>
            </a:r>
          </a:p>
        </p:txBody>
      </p:sp>
      <p:sp>
        <p:nvSpPr>
          <p:cNvPr id="2058" name="Content Placeholder 2057">
            <a:extLst>
              <a:ext uri="{FF2B5EF4-FFF2-40B4-BE49-F238E27FC236}">
                <a16:creationId xmlns:a16="http://schemas.microsoft.com/office/drawing/2014/main" id="{767C5F40-B3B5-4281-A79A-CB30941E5528}"/>
              </a:ext>
            </a:extLst>
          </p:cNvPr>
          <p:cNvSpPr>
            <a:spLocks noGrp="1"/>
          </p:cNvSpPr>
          <p:nvPr>
            <p:ph idx="1"/>
          </p:nvPr>
        </p:nvSpPr>
        <p:spPr>
          <a:xfrm>
            <a:off x="1024129" y="2286000"/>
            <a:ext cx="4656236" cy="4023360"/>
          </a:xfrm>
        </p:spPr>
        <p:txBody>
          <a:bodyPr>
            <a:normAutofit/>
          </a:bodyPr>
          <a:lstStyle/>
          <a:p>
            <a:pPr rtl="0" fontAlgn="base">
              <a:spcBef>
                <a:spcPts val="0"/>
              </a:spcBef>
              <a:spcAft>
                <a:spcPts val="0"/>
              </a:spcAft>
              <a:buFont typeface="Arial" panose="020B0604020202020204" pitchFamily="34" charset="0"/>
              <a:buChar char="•"/>
            </a:pPr>
            <a:r>
              <a:rPr lang="en-US" sz="2000" b="0" i="0" u="none" strike="noStrike" dirty="0">
                <a:solidFill>
                  <a:srgbClr val="333333"/>
                </a:solidFill>
                <a:effectLst/>
                <a:latin typeface="Abadi Extra Light" panose="020B0204020104020204" pitchFamily="34" charset="0"/>
              </a:rPr>
              <a:t>Rest, nutrition and support are quite important because being exhausted, sleep deprived or feeling stressed can make feelings of sadness and depression worse.</a:t>
            </a:r>
          </a:p>
          <a:p>
            <a:pPr marL="0" indent="0" rtl="0" fontAlgn="base">
              <a:spcBef>
                <a:spcPts val="0"/>
              </a:spcBef>
              <a:spcAft>
                <a:spcPts val="0"/>
              </a:spcAft>
              <a:buNone/>
            </a:pPr>
            <a:endParaRPr lang="en-US" sz="2000" b="0" i="0" u="none" strike="noStrike" dirty="0">
              <a:solidFill>
                <a:srgbClr val="333333"/>
              </a:solidFill>
              <a:effectLst/>
              <a:latin typeface="Abadi Extra Light" panose="020B0204020104020204" pitchFamily="34" charset="0"/>
            </a:endParaRPr>
          </a:p>
          <a:p>
            <a:pPr rtl="0" fontAlgn="base">
              <a:spcBef>
                <a:spcPts val="0"/>
              </a:spcBef>
              <a:spcAft>
                <a:spcPts val="800"/>
              </a:spcAft>
              <a:buFont typeface="Arial" panose="020B0604020202020204" pitchFamily="34" charset="0"/>
              <a:buChar char="•"/>
            </a:pPr>
            <a:r>
              <a:rPr lang="en-US" sz="2000" b="0" i="0" u="none" strike="noStrike" dirty="0">
                <a:solidFill>
                  <a:srgbClr val="333333"/>
                </a:solidFill>
                <a:effectLst/>
                <a:latin typeface="Abadi Extra Light" panose="020B0204020104020204" pitchFamily="34" charset="0"/>
              </a:rPr>
              <a:t>To cope with baby blues, new moms should accept help in the first days and weeks after giving birth. Let family and friends help with errands, grocery shopping, household chores and childcare. Talking to people close to you, or to other new mothers, can help you feel supported and remind you that you're not alone.</a:t>
            </a:r>
          </a:p>
          <a:p>
            <a:endParaRPr lang="en-US" sz="2000" dirty="0"/>
          </a:p>
        </p:txBody>
      </p:sp>
      <p:sp>
        <p:nvSpPr>
          <p:cNvPr id="2060" name="Rectangle 191">
            <a:extLst>
              <a:ext uri="{FF2B5EF4-FFF2-40B4-BE49-F238E27FC236}">
                <a16:creationId xmlns:a16="http://schemas.microsoft.com/office/drawing/2014/main" id="{2F6D48A6-724B-495A-89BB-DC186027C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38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192">
            <a:extLst>
              <a:ext uri="{FF2B5EF4-FFF2-40B4-BE49-F238E27FC236}">
                <a16:creationId xmlns:a16="http://schemas.microsoft.com/office/drawing/2014/main" id="{A4181C4F-BA33-4970-80F5-1AB90E3B4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10" y="321731"/>
            <a:ext cx="3278619"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Vector Cartoon Illustration Of Woman Lying On Sofa With Sickness... Royalty  Free Cliparts, Vectors, And Stock Illustration. Image 82089966.">
            <a:extLst>
              <a:ext uri="{FF2B5EF4-FFF2-40B4-BE49-F238E27FC236}">
                <a16:creationId xmlns:a16="http://schemas.microsoft.com/office/drawing/2014/main" id="{44AA807C-64D5-4AD0-B564-0AE2EFC06FE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9894" y="936235"/>
            <a:ext cx="2958039" cy="2433225"/>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193">
            <a:extLst>
              <a:ext uri="{FF2B5EF4-FFF2-40B4-BE49-F238E27FC236}">
                <a16:creationId xmlns:a16="http://schemas.microsoft.com/office/drawing/2014/main" id="{ED5684D9-D82E-427C-AFDD-DCB0B0F8F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513" y="311970"/>
            <a:ext cx="2028821" cy="1180366"/>
          </a:xfrm>
          <a:prstGeom prst="rect">
            <a:avLst/>
          </a:prstGeom>
          <a:solidFill>
            <a:schemeClr val="accent1">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194">
            <a:extLst>
              <a:ext uri="{FF2B5EF4-FFF2-40B4-BE49-F238E27FC236}">
                <a16:creationId xmlns:a16="http://schemas.microsoft.com/office/drawing/2014/main" id="{02BA58DB-4D3F-4324-9EB3-0C40D0325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72" y="1665817"/>
            <a:ext cx="2014462" cy="23181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Therapy Concepts Everyone Needs to Know | NAMI: National Alliance on Mental  Illness">
            <a:extLst>
              <a:ext uri="{FF2B5EF4-FFF2-40B4-BE49-F238E27FC236}">
                <a16:creationId xmlns:a16="http://schemas.microsoft.com/office/drawing/2014/main" id="{3E4BCA3A-2F52-4101-BB97-F8DFD877C6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005364" y="1958570"/>
            <a:ext cx="1708795" cy="1708795"/>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195">
            <a:extLst>
              <a:ext uri="{FF2B5EF4-FFF2-40B4-BE49-F238E27FC236}">
                <a16:creationId xmlns:a16="http://schemas.microsoft.com/office/drawing/2014/main" id="{B698BF10-41D1-450D-AFDF-A43B2EB08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2442" cy="231228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Family Cleaning House Father Mother Kids Stock Vector (Royalty Free)  1347207506">
            <a:extLst>
              <a:ext uri="{FF2B5EF4-FFF2-40B4-BE49-F238E27FC236}">
                <a16:creationId xmlns:a16="http://schemas.microsoft.com/office/drawing/2014/main" id="{EB895539-207E-49DC-9FC3-E076802BBD3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250"/>
          <a:stretch/>
        </p:blipFill>
        <p:spPr bwMode="auto">
          <a:xfrm>
            <a:off x="9848513" y="321731"/>
            <a:ext cx="2014462" cy="1170605"/>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196">
            <a:extLst>
              <a:ext uri="{FF2B5EF4-FFF2-40B4-BE49-F238E27FC236}">
                <a16:creationId xmlns:a16="http://schemas.microsoft.com/office/drawing/2014/main" id="{2133BEDA-8F44-4EE1-AB2D-1710BC135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998262C0-FF6D-4B2D-9087-CD55FCA6F8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886393" y="4321464"/>
            <a:ext cx="2775172" cy="198424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Food Pyramid Cliparts, Download Free Clip Art, Free Clip Art on Clipart  Library">
            <a:extLst>
              <a:ext uri="{FF2B5EF4-FFF2-40B4-BE49-F238E27FC236}">
                <a16:creationId xmlns:a16="http://schemas.microsoft.com/office/drawing/2014/main" id="{1B682A4C-CD95-4640-ADCD-BA5D3CDF1CB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4730" y="4157446"/>
            <a:ext cx="2102443" cy="2312281"/>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a:extLst>
              <a:ext uri="{FF2B5EF4-FFF2-40B4-BE49-F238E27FC236}">
                <a16:creationId xmlns:a16="http://schemas.microsoft.com/office/drawing/2014/main" id="{D8507B5C-8B4F-40BB-BC5A-9C3935FACBF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13045" y="6034752"/>
            <a:ext cx="406400" cy="406400"/>
          </a:xfrm>
          <a:prstGeom prst="rect">
            <a:avLst/>
          </a:prstGeom>
        </p:spPr>
      </p:pic>
    </p:spTree>
    <p:extLst>
      <p:ext uri="{BB962C8B-B14F-4D97-AF65-F5344CB8AC3E}">
        <p14:creationId xmlns:p14="http://schemas.microsoft.com/office/powerpoint/2010/main" val="2444719678"/>
      </p:ext>
    </p:extLst>
  </p:cSld>
  <p:clrMapOvr>
    <a:masterClrMapping/>
  </p:clrMapOvr>
  <mc:AlternateContent xmlns:mc="http://schemas.openxmlformats.org/markup-compatibility/2006" xmlns:p14="http://schemas.microsoft.com/office/powerpoint/2010/main">
    <mc:Choice Requires="p14">
      <p:transition spd="slow" p14:dur="1400" advClick="0" advTm="43000">
        <p14:ripple/>
      </p:transition>
    </mc:Choice>
    <mc:Fallback xmlns="">
      <p:transition spd="slow" advClick="0" advTm="4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24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C1D17-9377-45BA-92F1-806E23D4E88F}"/>
              </a:ext>
            </a:extLst>
          </p:cNvPr>
          <p:cNvSpPr>
            <a:spLocks noGrp="1"/>
          </p:cNvSpPr>
          <p:nvPr>
            <p:ph type="title"/>
          </p:nvPr>
        </p:nvSpPr>
        <p:spPr/>
        <p:txBody>
          <a:bodyPr>
            <a:normAutofit/>
          </a:bodyPr>
          <a:lstStyle/>
          <a:p>
            <a:r>
              <a:rPr lang="en-US" sz="4400" dirty="0">
                <a:solidFill>
                  <a:srgbClr val="7030A0"/>
                </a:solidFill>
                <a:latin typeface="Abadi Extra Light" panose="020B0204020104020204" pitchFamily="34" charset="0"/>
              </a:rPr>
              <a:t>References </a:t>
            </a:r>
          </a:p>
        </p:txBody>
      </p:sp>
      <p:sp>
        <p:nvSpPr>
          <p:cNvPr id="3" name="Content Placeholder 2">
            <a:extLst>
              <a:ext uri="{FF2B5EF4-FFF2-40B4-BE49-F238E27FC236}">
                <a16:creationId xmlns:a16="http://schemas.microsoft.com/office/drawing/2014/main" id="{AA1EEE6E-95EF-4AEC-ADC8-4A6E78473476}"/>
              </a:ext>
            </a:extLst>
          </p:cNvPr>
          <p:cNvSpPr>
            <a:spLocks noGrp="1"/>
          </p:cNvSpPr>
          <p:nvPr>
            <p:ph idx="1"/>
          </p:nvPr>
        </p:nvSpPr>
        <p:spPr/>
        <p:txBody>
          <a:bodyPr/>
          <a:lstStyle/>
          <a:p>
            <a:r>
              <a:rPr lang="en-US" sz="1800" b="1" i="0" u="none" strike="noStrike" dirty="0">
                <a:solidFill>
                  <a:srgbClr val="000000"/>
                </a:solidFill>
                <a:effectLst/>
                <a:latin typeface="Abadi Extra Light" panose="020B0204020104020204" pitchFamily="34" charset="0"/>
              </a:rPr>
              <a:t>McKinney, E. S., James, S. R., Murray, S. S., Nelson, K. A., &amp; </a:t>
            </a:r>
            <a:r>
              <a:rPr lang="en-US" sz="1800" b="1" i="0" u="none" strike="noStrike" dirty="0" err="1">
                <a:solidFill>
                  <a:srgbClr val="000000"/>
                </a:solidFill>
                <a:effectLst/>
                <a:latin typeface="Abadi Extra Light" panose="020B0204020104020204" pitchFamily="34" charset="0"/>
              </a:rPr>
              <a:t>Ashwill</a:t>
            </a:r>
            <a:r>
              <a:rPr lang="en-US" sz="1800" b="1" i="0" u="none" strike="noStrike" dirty="0">
                <a:solidFill>
                  <a:srgbClr val="000000"/>
                </a:solidFill>
                <a:effectLst/>
                <a:latin typeface="Abadi Extra Light" panose="020B0204020104020204" pitchFamily="34" charset="0"/>
              </a:rPr>
              <a:t>, J. W. (2018). </a:t>
            </a:r>
            <a:r>
              <a:rPr lang="en-US" sz="1800" b="1" i="1" u="none" strike="noStrike" dirty="0">
                <a:solidFill>
                  <a:srgbClr val="000000"/>
                </a:solidFill>
                <a:effectLst/>
                <a:latin typeface="Abadi Extra Light" panose="020B0204020104020204" pitchFamily="34" charset="0"/>
              </a:rPr>
              <a:t>Maternal-Child Nursing</a:t>
            </a:r>
            <a:r>
              <a:rPr lang="en-US" sz="1800" b="1" i="0" u="none" strike="noStrike" dirty="0">
                <a:solidFill>
                  <a:srgbClr val="000000"/>
                </a:solidFill>
                <a:effectLst/>
                <a:latin typeface="Abadi Extra Light" panose="020B0204020104020204" pitchFamily="34" charset="0"/>
              </a:rPr>
              <a:t> (Fifth ed.). St. Louis, Missouri: Elsevier.</a:t>
            </a:r>
          </a:p>
          <a:p>
            <a:endParaRPr lang="en-US" dirty="0"/>
          </a:p>
          <a:p>
            <a:r>
              <a:rPr lang="en-US" sz="1800" b="1" i="0" u="none" strike="noStrike" dirty="0">
                <a:solidFill>
                  <a:srgbClr val="000000"/>
                </a:solidFill>
                <a:effectLst/>
                <a:latin typeface="Abadi Extra Light" panose="020B0204020104020204" pitchFamily="34" charset="0"/>
              </a:rPr>
              <a:t>Mayo Clinic Minute: Postpartum Depression- Not Just The Baby Blues. (2016, March 21). Retrieved November 03, 2020, from https://www.youtube.com/watch?v=MEV0goopX1I&amp;feature=emb_title</a:t>
            </a:r>
          </a:p>
          <a:p>
            <a:endParaRPr lang="en-US" dirty="0"/>
          </a:p>
        </p:txBody>
      </p:sp>
    </p:spTree>
    <p:extLst>
      <p:ext uri="{BB962C8B-B14F-4D97-AF65-F5344CB8AC3E}">
        <p14:creationId xmlns:p14="http://schemas.microsoft.com/office/powerpoint/2010/main" val="949673316"/>
      </p:ext>
    </p:extLst>
  </p:cSld>
  <p:clrMapOvr>
    <a:masterClrMapping/>
  </p:clrMapOvr>
  <mc:AlternateContent xmlns:mc="http://schemas.openxmlformats.org/markup-compatibility/2006" xmlns:p14="http://schemas.microsoft.com/office/powerpoint/2010/main">
    <mc:Choice Requires="p14">
      <p:transition spd="slow" p14:dur="3900" advClick="0" advTm="1000">
        <p14:glitter pattern="hexagon"/>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6">
            <a:extLst>
              <a:ext uri="{FF2B5EF4-FFF2-40B4-BE49-F238E27FC236}">
                <a16:creationId xmlns:a16="http://schemas.microsoft.com/office/drawing/2014/main" id="{B05BFB19-669B-436A-9E38-5011D6F93B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52142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8">
            <a:extLst>
              <a:ext uri="{FF2B5EF4-FFF2-40B4-BE49-F238E27FC236}">
                <a16:creationId xmlns:a16="http://schemas.microsoft.com/office/drawing/2014/main" id="{9413DE7D-4710-463F-9A37-FC3DA82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127" y="826324"/>
            <a:ext cx="9813205" cy="5214280"/>
          </a:xfrm>
          <a:prstGeom prst="rect">
            <a:avLst/>
          </a:prstGeom>
          <a:solidFill>
            <a:srgbClr val="FFFFFF"/>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title="Mayo Clinic Minute: Postpartum Depression - Not Just the Baby Blues">
            <a:hlinkClick r:id="" action="ppaction://media"/>
            <a:extLst>
              <a:ext uri="{FF2B5EF4-FFF2-40B4-BE49-F238E27FC236}">
                <a16:creationId xmlns:a16="http://schemas.microsoft.com/office/drawing/2014/main" id="{93F917FA-2123-4998-AB77-39576922580C}"/>
              </a:ext>
            </a:extLst>
          </p:cNvPr>
          <p:cNvPicPr>
            <a:picLocks noRot="1" noChangeAspect="1"/>
          </p:cNvPicPr>
          <p:nvPr>
            <a:videoFile r:link="rId1"/>
          </p:nvPr>
        </p:nvPicPr>
        <p:blipFill>
          <a:blip r:embed="rId5"/>
          <a:stretch>
            <a:fillRect/>
          </a:stretch>
        </p:blipFill>
        <p:spPr>
          <a:xfrm>
            <a:off x="1867784" y="1148056"/>
            <a:ext cx="8125889" cy="4570813"/>
          </a:xfrm>
          <a:prstGeom prst="rect">
            <a:avLst/>
          </a:prstGeom>
        </p:spPr>
      </p:pic>
      <p:pic>
        <p:nvPicPr>
          <p:cNvPr id="3" name="Recorded Sound">
            <a:hlinkClick r:id="" action="ppaction://media"/>
            <a:extLst>
              <a:ext uri="{FF2B5EF4-FFF2-40B4-BE49-F238E27FC236}">
                <a16:creationId xmlns:a16="http://schemas.microsoft.com/office/drawing/2014/main" id="{D277E50E-BFC9-4754-B8CF-DAD91A6D620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1575" y="6178550"/>
            <a:ext cx="406400" cy="406400"/>
          </a:xfrm>
          <a:prstGeom prst="rect">
            <a:avLst/>
          </a:prstGeom>
        </p:spPr>
      </p:pic>
    </p:spTree>
    <p:extLst>
      <p:ext uri="{BB962C8B-B14F-4D97-AF65-F5344CB8AC3E}">
        <p14:creationId xmlns:p14="http://schemas.microsoft.com/office/powerpoint/2010/main" val="214406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p:stCondLst>
                              <p:cond delay="1"/>
                            </p:stCondLst>
                            <p:childTnLst>
                              <p:par>
                                <p:cTn id="8" presetID="1" presetClass="mediacall" presetSubtype="0" fill="hold" nodeType="afterEffect">
                                  <p:stCondLst>
                                    <p:cond delay="0"/>
                                  </p:stCondLst>
                                  <p:childTnLst>
                                    <p:cmd type="call" cmd="playFrom(0.0)">
                                      <p:cBhvr>
                                        <p:cTn id="9" dur="25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C8FE-F7CC-405D-8DB0-5FA54107C41D}"/>
              </a:ext>
            </a:extLst>
          </p:cNvPr>
          <p:cNvSpPr>
            <a:spLocks noGrp="1"/>
          </p:cNvSpPr>
          <p:nvPr>
            <p:ph type="title"/>
          </p:nvPr>
        </p:nvSpPr>
        <p:spPr>
          <a:xfrm>
            <a:off x="1024128" y="585216"/>
            <a:ext cx="5867061" cy="1499616"/>
          </a:xfrm>
        </p:spPr>
        <p:txBody>
          <a:bodyPr>
            <a:normAutofit/>
          </a:bodyPr>
          <a:lstStyle/>
          <a:p>
            <a:r>
              <a:rPr lang="en-US" b="0" i="0" u="none" strike="noStrike">
                <a:effectLst/>
                <a:latin typeface="Economica"/>
              </a:rPr>
              <a:t>What </a:t>
            </a:r>
            <a:r>
              <a:rPr lang="en-US">
                <a:latin typeface="Economica"/>
              </a:rPr>
              <a:t>are the </a:t>
            </a:r>
            <a:r>
              <a:rPr lang="en-US" b="0" i="0" u="none" strike="noStrike">
                <a:effectLst/>
                <a:latin typeface="Economica"/>
              </a:rPr>
              <a:t>Baby Blues ??</a:t>
            </a:r>
            <a:endParaRPr lang="en-US"/>
          </a:p>
        </p:txBody>
      </p:sp>
      <p:pic>
        <p:nvPicPr>
          <p:cNvPr id="1026" name="Picture 2">
            <a:extLst>
              <a:ext uri="{FF2B5EF4-FFF2-40B4-BE49-F238E27FC236}">
                <a16:creationId xmlns:a16="http://schemas.microsoft.com/office/drawing/2014/main" id="{9E9362BB-AFCD-462E-A46C-582EF32E13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98" b="1"/>
          <a:stretch/>
        </p:blipFill>
        <p:spPr bwMode="auto">
          <a:xfrm>
            <a:off x="1123546" y="2286000"/>
            <a:ext cx="5668225" cy="3886200"/>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First slide">
            <a:hlinkClick r:id="" action="ppaction://media"/>
            <a:extLst>
              <a:ext uri="{FF2B5EF4-FFF2-40B4-BE49-F238E27FC236}">
                <a16:creationId xmlns:a16="http://schemas.microsoft.com/office/drawing/2014/main" id="{C917584B-3625-4E10-9301-F86E8A8395B4}"/>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11382375" y="6199188"/>
            <a:ext cx="406400" cy="406400"/>
          </a:xfrm>
        </p:spPr>
      </p:pic>
    </p:spTree>
    <p:extLst>
      <p:ext uri="{BB962C8B-B14F-4D97-AF65-F5344CB8AC3E}">
        <p14:creationId xmlns:p14="http://schemas.microsoft.com/office/powerpoint/2010/main" val="3908505636"/>
      </p:ext>
    </p:extLst>
  </p:cSld>
  <p:clrMapOvr>
    <a:masterClrMapping/>
  </p:clrMapOvr>
  <p:transition spd="slow" advClick="0" advTm="1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3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BA5D0-7685-4FCB-B347-13FA9D5B2AF6}"/>
              </a:ext>
            </a:extLst>
          </p:cNvPr>
          <p:cNvSpPr>
            <a:spLocks noGrp="1"/>
          </p:cNvSpPr>
          <p:nvPr>
            <p:ph type="title"/>
          </p:nvPr>
        </p:nvSpPr>
        <p:spPr>
          <a:xfrm>
            <a:off x="964788" y="775758"/>
            <a:ext cx="3391900" cy="5249334"/>
          </a:xfrm>
        </p:spPr>
        <p:txBody>
          <a:bodyPr>
            <a:normAutofit/>
          </a:bodyPr>
          <a:lstStyle/>
          <a:p>
            <a:pPr algn="r"/>
            <a:r>
              <a:rPr lang="en-US" b="0" i="0" u="none" strike="noStrike">
                <a:effectLst/>
                <a:latin typeface="Economica"/>
              </a:rPr>
              <a:t>I should be happy…</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46D2DE-1627-4B2A-B446-34169E9B8580}"/>
              </a:ext>
            </a:extLst>
          </p:cNvPr>
          <p:cNvSpPr>
            <a:spLocks noGrp="1"/>
          </p:cNvSpPr>
          <p:nvPr>
            <p:ph idx="1"/>
          </p:nvPr>
        </p:nvSpPr>
        <p:spPr>
          <a:xfrm>
            <a:off x="4999330" y="804333"/>
            <a:ext cx="6257721" cy="5249334"/>
          </a:xfrm>
        </p:spPr>
        <p:txBody>
          <a:bodyPr anchor="ctr">
            <a:normAutofit/>
          </a:bodyPr>
          <a:lstStyle/>
          <a:p>
            <a:pPr rtl="0">
              <a:spcBef>
                <a:spcPts val="0"/>
              </a:spcBef>
              <a:spcAft>
                <a:spcPts val="1600"/>
              </a:spcAft>
            </a:pPr>
            <a:r>
              <a:rPr lang="en-US" sz="2000" b="0" i="0" u="none" strike="noStrike" dirty="0">
                <a:effectLst/>
                <a:latin typeface="Open Sans"/>
              </a:rPr>
              <a:t>Most new moms experience the baby blues, feelings of sadness and worry, that begin in the first days after childbirth. With the baby blues, a woman might feel happy one minute and tearful or overwhelmed the next. Baby blues usually last only a few days or a week or two.</a:t>
            </a:r>
            <a:endParaRPr lang="en-US" sz="2000" b="0" dirty="0">
              <a:effectLst/>
            </a:endParaRPr>
          </a:p>
          <a:p>
            <a:pPr rtl="0">
              <a:spcBef>
                <a:spcPts val="1100"/>
              </a:spcBef>
              <a:spcAft>
                <a:spcPts val="1100"/>
              </a:spcAft>
            </a:pPr>
            <a:r>
              <a:rPr lang="en-US" sz="2400" b="1" i="0" u="none" strike="noStrike" dirty="0">
                <a:solidFill>
                  <a:srgbClr val="0070C0"/>
                </a:solidFill>
                <a:effectLst/>
                <a:latin typeface="Arial" panose="020B0604020202020204" pitchFamily="34" charset="0"/>
                <a:cs typeface="Arial" panose="020B0604020202020204" pitchFamily="34" charset="0"/>
              </a:rPr>
              <a:t>Why it happens ?</a:t>
            </a:r>
            <a:endParaRPr lang="en-US" sz="2400" b="1" dirty="0">
              <a:solidFill>
                <a:srgbClr val="0070C0"/>
              </a:solidFill>
              <a:effectLst/>
              <a:latin typeface="Arial" panose="020B0604020202020204" pitchFamily="34" charset="0"/>
              <a:cs typeface="Arial" panose="020B0604020202020204" pitchFamily="34" charset="0"/>
            </a:endParaRPr>
          </a:p>
          <a:p>
            <a:pPr rtl="0">
              <a:spcBef>
                <a:spcPts val="0"/>
              </a:spcBef>
              <a:spcAft>
                <a:spcPts val="800"/>
              </a:spcAft>
            </a:pPr>
            <a:r>
              <a:rPr lang="en-US" sz="2000" b="0" i="0" u="none" strike="noStrike" dirty="0">
                <a:effectLst/>
                <a:latin typeface="Open Sans"/>
              </a:rPr>
              <a:t>These mood changes are believed to be a natural effect of the hormone shifts that happen with pregnancy and childbirth. The hormones return to their pre-pregnancy levels within a week or so. As they do, baby blues usually get better without medical treatment.</a:t>
            </a:r>
            <a:endParaRPr lang="en-US" sz="2000" b="0" dirty="0">
              <a:effectLst/>
            </a:endParaRPr>
          </a:p>
          <a:p>
            <a:br>
              <a:rPr lang="en-US" sz="2000" dirty="0"/>
            </a:br>
            <a:endParaRPr lang="en-US" sz="2000" dirty="0"/>
          </a:p>
        </p:txBody>
      </p:sp>
      <p:pic>
        <p:nvPicPr>
          <p:cNvPr id="4" name="Second slide">
            <a:hlinkClick r:id="" action="ppaction://media"/>
            <a:extLst>
              <a:ext uri="{FF2B5EF4-FFF2-40B4-BE49-F238E27FC236}">
                <a16:creationId xmlns:a16="http://schemas.microsoft.com/office/drawing/2014/main" id="{5E3DA19B-112A-4F03-88D8-29ECEF0C13D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43879" y="6049433"/>
            <a:ext cx="406400" cy="406400"/>
          </a:xfrm>
          <a:prstGeom prst="rect">
            <a:avLst/>
          </a:prstGeom>
        </p:spPr>
      </p:pic>
    </p:spTree>
    <p:extLst>
      <p:ext uri="{BB962C8B-B14F-4D97-AF65-F5344CB8AC3E}">
        <p14:creationId xmlns:p14="http://schemas.microsoft.com/office/powerpoint/2010/main" val="2474319623"/>
      </p:ext>
    </p:extLst>
  </p:cSld>
  <p:clrMapOvr>
    <a:masterClrMapping/>
  </p:clrMapOvr>
  <mc:AlternateContent xmlns:mc="http://schemas.openxmlformats.org/markup-compatibility/2006">
    <mc:Choice xmlns:p14="http://schemas.microsoft.com/office/powerpoint/2010/main" Requires="p14">
      <p:transition spd="slow" p14:dur="1500" advClick="0" advTm="40000">
        <p:split orient="vert"/>
      </p:transition>
    </mc:Choice>
    <mc:Fallback>
      <p:transition spd="slow" advClick="0" advTm="4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FF925-BADB-4E81-8BC4-79C292AEB662}"/>
              </a:ext>
            </a:extLst>
          </p:cNvPr>
          <p:cNvSpPr>
            <a:spLocks noGrp="1"/>
          </p:cNvSpPr>
          <p:nvPr>
            <p:ph type="title"/>
          </p:nvPr>
        </p:nvSpPr>
        <p:spPr>
          <a:xfrm>
            <a:off x="1024128" y="585216"/>
            <a:ext cx="8018272" cy="1499616"/>
          </a:xfrm>
        </p:spPr>
        <p:txBody>
          <a:bodyPr>
            <a:normAutofit/>
          </a:bodyPr>
          <a:lstStyle/>
          <a:p>
            <a:pPr rtl="0">
              <a:spcBef>
                <a:spcPts val="0"/>
              </a:spcBef>
              <a:spcAft>
                <a:spcPts val="0"/>
              </a:spcAft>
            </a:pPr>
            <a:r>
              <a:rPr lang="en-US" b="0" i="0" u="none" strike="noStrike" dirty="0">
                <a:solidFill>
                  <a:srgbClr val="0070C0"/>
                </a:solidFill>
                <a:effectLst/>
                <a:latin typeface="Abadi Extra Light" panose="020B0204020104020204" pitchFamily="34" charset="0"/>
              </a:rPr>
              <a:t>Why am I experiencing baby blues ? </a:t>
            </a:r>
            <a:endParaRPr lang="en-US" dirty="0">
              <a:solidFill>
                <a:srgbClr val="0070C0"/>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3B9D8B93-AEC4-4E84-A7F8-EEF9966B3EEA}"/>
              </a:ext>
            </a:extLst>
          </p:cNvPr>
          <p:cNvSpPr>
            <a:spLocks noGrp="1"/>
          </p:cNvSpPr>
          <p:nvPr>
            <p:ph idx="1"/>
          </p:nvPr>
        </p:nvSpPr>
        <p:spPr>
          <a:xfrm>
            <a:off x="1024128" y="2286000"/>
            <a:ext cx="8018271" cy="4023360"/>
          </a:xfrm>
        </p:spPr>
        <p:txBody>
          <a:bodyPr>
            <a:normAutofit/>
          </a:bodyPr>
          <a:lstStyle/>
          <a:p>
            <a:pPr rtl="0">
              <a:spcBef>
                <a:spcPts val="0"/>
              </a:spcBef>
              <a:spcAft>
                <a:spcPts val="1600"/>
              </a:spcAft>
            </a:pPr>
            <a:r>
              <a:rPr lang="en-US" sz="2000" b="0" i="0" u="none" strike="noStrike" dirty="0">
                <a:effectLst/>
                <a:latin typeface="Arial" panose="020B0604020202020204" pitchFamily="34" charset="0"/>
                <a:cs typeface="Arial" panose="020B0604020202020204" pitchFamily="34" charset="0"/>
              </a:rPr>
              <a:t>Baby blues affect 70-80% of women after they give birth due to the drop in hormone levels, but there are a few risk factors : </a:t>
            </a:r>
            <a:endParaRPr lang="en-US" sz="2000" b="0" dirty="0">
              <a:effectLst/>
              <a:latin typeface="Arial" panose="020B0604020202020204" pitchFamily="34" charset="0"/>
              <a:cs typeface="Arial" panose="020B0604020202020204" pitchFamily="34" charset="0"/>
            </a:endParaRPr>
          </a:p>
          <a:p>
            <a:pPr rtl="0">
              <a:spcBef>
                <a:spcPts val="0"/>
              </a:spcBef>
              <a:spcAft>
                <a:spcPts val="1600"/>
              </a:spcAft>
              <a:buFont typeface="Wingdings" panose="05000000000000000000" pitchFamily="2" charset="2"/>
              <a:buChar char="§"/>
            </a:pPr>
            <a:r>
              <a:rPr lang="en-US" sz="2000" b="0" i="0" u="none" strike="noStrike" dirty="0">
                <a:effectLst/>
                <a:latin typeface="Arial" panose="020B0604020202020204" pitchFamily="34" charset="0"/>
                <a:cs typeface="Arial" panose="020B0604020202020204" pitchFamily="34" charset="0"/>
              </a:rPr>
              <a:t>Sleep deprivation </a:t>
            </a:r>
            <a:endParaRPr lang="en-US" sz="2000" b="0" dirty="0">
              <a:effectLst/>
              <a:latin typeface="Arial" panose="020B0604020202020204" pitchFamily="34" charset="0"/>
              <a:cs typeface="Arial" panose="020B0604020202020204" pitchFamily="34" charset="0"/>
            </a:endParaRPr>
          </a:p>
          <a:p>
            <a:pPr rtl="0">
              <a:spcBef>
                <a:spcPts val="0"/>
              </a:spcBef>
              <a:spcAft>
                <a:spcPts val="1600"/>
              </a:spcAft>
              <a:buFont typeface="Wingdings" panose="05000000000000000000" pitchFamily="2" charset="2"/>
              <a:buChar char="§"/>
            </a:pPr>
            <a:r>
              <a:rPr lang="en-US" sz="2000" b="0" i="0" u="none" strike="noStrike" dirty="0">
                <a:effectLst/>
                <a:latin typeface="Arial" panose="020B0604020202020204" pitchFamily="34" charset="0"/>
                <a:cs typeface="Arial" panose="020B0604020202020204" pitchFamily="34" charset="0"/>
              </a:rPr>
              <a:t>Lack of family or social support </a:t>
            </a:r>
            <a:endParaRPr lang="en-US" sz="2000" b="0" dirty="0">
              <a:effectLst/>
              <a:latin typeface="Arial" panose="020B0604020202020204" pitchFamily="34" charset="0"/>
              <a:cs typeface="Arial" panose="020B0604020202020204" pitchFamily="34" charset="0"/>
            </a:endParaRPr>
          </a:p>
          <a:p>
            <a:pPr rtl="0">
              <a:spcBef>
                <a:spcPts val="0"/>
              </a:spcBef>
              <a:spcAft>
                <a:spcPts val="1600"/>
              </a:spcAft>
              <a:buFont typeface="Wingdings" panose="05000000000000000000" pitchFamily="2" charset="2"/>
              <a:buChar char="§"/>
            </a:pPr>
            <a:r>
              <a:rPr lang="en-US" sz="2000" b="0" i="0" u="none" strike="noStrike" dirty="0">
                <a:effectLst/>
                <a:latin typeface="Arial" panose="020B0604020202020204" pitchFamily="34" charset="0"/>
                <a:cs typeface="Arial" panose="020B0604020202020204" pitchFamily="34" charset="0"/>
              </a:rPr>
              <a:t>Being a first time parent or giving birth at a young age </a:t>
            </a:r>
            <a:endParaRPr lang="en-US" sz="2000" b="0" dirty="0">
              <a:effectLst/>
              <a:latin typeface="Arial" panose="020B0604020202020204" pitchFamily="34" charset="0"/>
              <a:cs typeface="Arial" panose="020B0604020202020204" pitchFamily="34" charset="0"/>
            </a:endParaRPr>
          </a:p>
          <a:p>
            <a:pPr rtl="0">
              <a:spcBef>
                <a:spcPts val="0"/>
              </a:spcBef>
              <a:spcAft>
                <a:spcPts val="1600"/>
              </a:spcAft>
              <a:buFont typeface="Wingdings" panose="05000000000000000000" pitchFamily="2" charset="2"/>
              <a:buChar char="§"/>
            </a:pPr>
            <a:r>
              <a:rPr lang="en-US" sz="2000" b="0" i="0" u="none" strike="noStrike" dirty="0">
                <a:effectLst/>
                <a:latin typeface="Arial" panose="020B0604020202020204" pitchFamily="34" charset="0"/>
                <a:cs typeface="Arial" panose="020B0604020202020204" pitchFamily="34" charset="0"/>
              </a:rPr>
              <a:t>Low socioeconomic status </a:t>
            </a:r>
            <a:endParaRPr lang="en-US" sz="2000" b="0" dirty="0">
              <a:effectLst/>
              <a:latin typeface="Arial" panose="020B0604020202020204" pitchFamily="34" charset="0"/>
              <a:cs typeface="Arial" panose="020B0604020202020204" pitchFamily="34" charset="0"/>
            </a:endParaRPr>
          </a:p>
          <a:p>
            <a:pPr rtl="0">
              <a:spcBef>
                <a:spcPts val="0"/>
              </a:spcBef>
              <a:spcAft>
                <a:spcPts val="1600"/>
              </a:spcAft>
              <a:buFont typeface="Wingdings" panose="05000000000000000000" pitchFamily="2" charset="2"/>
              <a:buChar char="§"/>
            </a:pPr>
            <a:r>
              <a:rPr lang="en-US" sz="2000" b="0" i="0" u="none" strike="noStrike" dirty="0">
                <a:effectLst/>
                <a:latin typeface="Arial" panose="020B0604020202020204" pitchFamily="34" charset="0"/>
                <a:cs typeface="Arial" panose="020B0604020202020204" pitchFamily="34" charset="0"/>
              </a:rPr>
              <a:t>Poor diet </a:t>
            </a:r>
            <a:endParaRPr lang="en-US" sz="2000" b="0" dirty="0">
              <a:effectLst/>
              <a:latin typeface="Arial" panose="020B0604020202020204" pitchFamily="34" charset="0"/>
              <a:cs typeface="Arial" panose="020B0604020202020204" pitchFamily="34" charset="0"/>
            </a:endParaRPr>
          </a:p>
          <a:p>
            <a:br>
              <a:rPr lang="en-US" sz="2000" dirty="0"/>
            </a:br>
            <a:endParaRPr lang="en-US" sz="20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hird slide">
            <a:hlinkClick r:id="" action="ppaction://media"/>
            <a:extLst>
              <a:ext uri="{FF2B5EF4-FFF2-40B4-BE49-F238E27FC236}">
                <a16:creationId xmlns:a16="http://schemas.microsoft.com/office/drawing/2014/main" id="{60D4CC87-AAE2-4AAC-ACF7-6BD170A8A7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9199" y="6017863"/>
            <a:ext cx="406400" cy="406400"/>
          </a:xfrm>
          <a:prstGeom prst="rect">
            <a:avLst/>
          </a:prstGeom>
        </p:spPr>
      </p:pic>
    </p:spTree>
    <p:extLst>
      <p:ext uri="{BB962C8B-B14F-4D97-AF65-F5344CB8AC3E}">
        <p14:creationId xmlns:p14="http://schemas.microsoft.com/office/powerpoint/2010/main" val="21664051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advClick="0" advTm="30000">
        <p159:morph option="byObject"/>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41E82-39CC-4D38-A3C1-FCC8C20B7CEE}"/>
              </a:ext>
            </a:extLst>
          </p:cNvPr>
          <p:cNvSpPr>
            <a:spLocks noGrp="1"/>
          </p:cNvSpPr>
          <p:nvPr>
            <p:ph type="title"/>
          </p:nvPr>
        </p:nvSpPr>
        <p:spPr/>
        <p:txBody>
          <a:bodyPr>
            <a:normAutofit/>
          </a:bodyPr>
          <a:lstStyle/>
          <a:p>
            <a:r>
              <a:rPr lang="en-US" sz="4400" b="1" i="0" u="none" strike="noStrike" dirty="0">
                <a:solidFill>
                  <a:srgbClr val="0B5394"/>
                </a:solidFill>
                <a:effectLst/>
                <a:latin typeface="Abadi Extra Light" panose="020B0204020104020204" pitchFamily="34" charset="0"/>
              </a:rPr>
              <a:t>Baby blues</a:t>
            </a:r>
            <a:br>
              <a:rPr lang="en-US" sz="4400" b="1" i="0" u="none" strike="noStrike" dirty="0">
                <a:solidFill>
                  <a:srgbClr val="0B5394"/>
                </a:solidFill>
                <a:effectLst/>
                <a:latin typeface="Abadi Extra Light" panose="020B0204020104020204" pitchFamily="34" charset="0"/>
              </a:rPr>
            </a:br>
            <a:r>
              <a:rPr lang="en-US" sz="2400" i="0" u="none" strike="noStrike" dirty="0">
                <a:solidFill>
                  <a:srgbClr val="00B050"/>
                </a:solidFill>
                <a:effectLst/>
                <a:latin typeface="Abadi Extra Light" panose="020B0204020104020204" pitchFamily="34" charset="0"/>
              </a:rPr>
              <a:t>signs and symptoms</a:t>
            </a:r>
            <a:endParaRPr lang="en-US" sz="2400" dirty="0">
              <a:solidFill>
                <a:srgbClr val="00B050"/>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8A5042E9-00FF-426A-8CCF-08DF27455250}"/>
              </a:ext>
            </a:extLst>
          </p:cNvPr>
          <p:cNvSpPr>
            <a:spLocks noGrp="1"/>
          </p:cNvSpPr>
          <p:nvPr>
            <p:ph idx="1"/>
          </p:nvPr>
        </p:nvSpPr>
        <p:spPr/>
        <p:txBody>
          <a:bodyPr>
            <a:normAutofit/>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badi Extra Light" panose="020B0204020104020204" pitchFamily="34" charset="0"/>
              </a:rPr>
              <a:t>Mood swings from happy to sad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badi Extra Light" panose="020B0204020104020204" pitchFamily="34" charset="0"/>
              </a:rPr>
              <a:t>Feeling irritable, overwhelmed, and anxious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badi Extra Light" panose="020B0204020104020204" pitchFamily="34" charset="0"/>
              </a:rPr>
              <a:t>Difficulty sleeping or trouble falling asleep </a:t>
            </a:r>
          </a:p>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Abadi Extra Light" panose="020B0204020104020204" pitchFamily="34" charset="0"/>
              </a:rPr>
              <a:t>Feeling empty or lonely</a:t>
            </a:r>
          </a:p>
          <a:p>
            <a:pPr rtl="0" fontAlgn="base">
              <a:spcBef>
                <a:spcPts val="0"/>
              </a:spcBef>
              <a:spcAft>
                <a:spcPts val="1600"/>
              </a:spcAft>
              <a:buFont typeface="Arial" panose="020B0604020202020204" pitchFamily="34" charset="0"/>
              <a:buChar char="•"/>
            </a:pPr>
            <a:r>
              <a:rPr lang="en-US" sz="2400" b="0" i="0" u="none" strike="noStrike" dirty="0">
                <a:solidFill>
                  <a:srgbClr val="000000"/>
                </a:solidFill>
                <a:effectLst/>
                <a:latin typeface="Abadi Extra Light" panose="020B0204020104020204" pitchFamily="34" charset="0"/>
              </a:rPr>
              <a:t>Feeling too exhausted to take care of yourself </a:t>
            </a:r>
          </a:p>
          <a:p>
            <a:pPr rtl="0">
              <a:spcBef>
                <a:spcPts val="0"/>
              </a:spcBef>
              <a:spcAft>
                <a:spcPts val="1600"/>
              </a:spcAft>
            </a:pPr>
            <a:r>
              <a:rPr lang="en-US" sz="2400" b="0" i="0" u="none" strike="noStrike" dirty="0">
                <a:solidFill>
                  <a:srgbClr val="FF3300"/>
                </a:solidFill>
                <a:effectLst/>
                <a:latin typeface="Abadi Extra Light" panose="020B0204020104020204" pitchFamily="34" charset="0"/>
              </a:rPr>
              <a:t>Baby blues typically start within 48-72 hours after giving birth and can last up to 2 weeks. If symptoms worsen or persist for longer than 2 weeks you need to see your primary care doctor</a:t>
            </a:r>
            <a:r>
              <a:rPr lang="en-US" sz="2400" dirty="0">
                <a:solidFill>
                  <a:srgbClr val="FF3300"/>
                </a:solidFill>
                <a:latin typeface="Abadi Extra Light" panose="020B0204020104020204" pitchFamily="34" charset="0"/>
              </a:rPr>
              <a:t>, this can be a sign of Postpartum Depression </a:t>
            </a:r>
            <a:endParaRPr lang="en-US" b="0" dirty="0">
              <a:solidFill>
                <a:srgbClr val="FF3300"/>
              </a:solidFill>
              <a:effectLst/>
              <a:latin typeface="Abadi Extra Light" panose="020B0204020104020204" pitchFamily="34" charset="0"/>
            </a:endParaRPr>
          </a:p>
          <a:p>
            <a:br>
              <a:rPr lang="en-US" dirty="0"/>
            </a:br>
            <a:endParaRPr lang="en-US" dirty="0"/>
          </a:p>
        </p:txBody>
      </p:sp>
      <p:pic>
        <p:nvPicPr>
          <p:cNvPr id="5" name="Forth slide">
            <a:hlinkClick r:id="" action="ppaction://media"/>
            <a:extLst>
              <a:ext uri="{FF2B5EF4-FFF2-40B4-BE49-F238E27FC236}">
                <a16:creationId xmlns:a16="http://schemas.microsoft.com/office/drawing/2014/main" id="{9BADFF66-8B5B-4F99-9B9F-A7F0EC79CA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4128" y="5902960"/>
            <a:ext cx="406400" cy="406400"/>
          </a:xfrm>
          <a:prstGeom prst="rect">
            <a:avLst/>
          </a:prstGeom>
        </p:spPr>
      </p:pic>
    </p:spTree>
    <p:extLst>
      <p:ext uri="{BB962C8B-B14F-4D97-AF65-F5344CB8AC3E}">
        <p14:creationId xmlns:p14="http://schemas.microsoft.com/office/powerpoint/2010/main" val="2949495951"/>
      </p:ext>
    </p:extLst>
  </p:cSld>
  <p:clrMapOvr>
    <a:masterClrMapping/>
  </p:clrMapOvr>
  <p:transition spd="slow" advTm="3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12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1B2B3-920B-4811-B33E-212ED7ED5C5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Postpartum depression </a:t>
            </a:r>
          </a:p>
        </p:txBody>
      </p:sp>
      <p:pic>
        <p:nvPicPr>
          <p:cNvPr id="9" name="Content Placeholder 8" descr="A picture containing graffiti, tattoo&#10;&#10;Description automatically generated">
            <a:extLst>
              <a:ext uri="{FF2B5EF4-FFF2-40B4-BE49-F238E27FC236}">
                <a16:creationId xmlns:a16="http://schemas.microsoft.com/office/drawing/2014/main" id="{177D7D97-6C96-4EA6-8549-4A7C19691C1F}"/>
              </a:ext>
            </a:extLst>
          </p:cNvPr>
          <p:cNvPicPr>
            <a:picLocks noChangeAspect="1"/>
          </p:cNvPicPr>
          <p:nvPr/>
        </p:nvPicPr>
        <p:blipFill rotWithShape="1">
          <a:blip r:embed="rId2">
            <a:extLst>
              <a:ext uri="{28A0092B-C50C-407E-A947-70E740481C1C}">
                <a14:useLocalDpi xmlns:a14="http://schemas.microsoft.com/office/drawing/2010/main" val="0"/>
              </a:ext>
            </a:extLst>
          </a:blip>
          <a:srcRect t="9103" r="-1" b="13207"/>
          <a:stretch/>
        </p:blipFill>
        <p:spPr>
          <a:xfrm>
            <a:off x="327547" y="321733"/>
            <a:ext cx="7058306" cy="4107392"/>
          </a:xfrm>
          <a:prstGeom prst="rect">
            <a:avLst/>
          </a:prstGeom>
        </p:spPr>
      </p:pic>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75DD1159-5A23-4B78-B4BE-5B90105DAC92}"/>
              </a:ext>
            </a:extLst>
          </p:cNvPr>
          <p:cNvSpPr>
            <a:spLocks noGrp="1"/>
          </p:cNvSpPr>
          <p:nvPr>
            <p:ph idx="1"/>
          </p:nvPr>
        </p:nvSpPr>
        <p:spPr>
          <a:xfrm>
            <a:off x="8029319" y="917725"/>
            <a:ext cx="3424739" cy="4852362"/>
          </a:xfrm>
        </p:spPr>
        <p:txBody>
          <a:bodyPr anchor="ctr">
            <a:normAutofit/>
          </a:bodyPr>
          <a:lstStyle/>
          <a:p>
            <a:endParaRPr lang="en-US">
              <a:solidFill>
                <a:srgbClr val="FFFFFF"/>
              </a:solidFill>
            </a:endParaRPr>
          </a:p>
        </p:txBody>
      </p:sp>
    </p:spTree>
    <p:extLst>
      <p:ext uri="{BB962C8B-B14F-4D97-AF65-F5344CB8AC3E}">
        <p14:creationId xmlns:p14="http://schemas.microsoft.com/office/powerpoint/2010/main" val="1315391383"/>
      </p:ext>
    </p:extLst>
  </p:cSld>
  <p:clrMapOvr>
    <a:masterClrMapping/>
  </p:clrMapOvr>
  <p:transition spd="slow" advTm="2000">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56CF6-78F5-4131-AFCD-EF88EFE1EF13}"/>
              </a:ext>
            </a:extLst>
          </p:cNvPr>
          <p:cNvSpPr>
            <a:spLocks noGrp="1"/>
          </p:cNvSpPr>
          <p:nvPr>
            <p:ph type="title"/>
          </p:nvPr>
        </p:nvSpPr>
        <p:spPr>
          <a:xfrm>
            <a:off x="828675" y="804333"/>
            <a:ext cx="3528013" cy="5249334"/>
          </a:xfrm>
        </p:spPr>
        <p:txBody>
          <a:bodyPr>
            <a:normAutofit/>
          </a:bodyPr>
          <a:lstStyle/>
          <a:p>
            <a:pPr algn="r" rtl="0">
              <a:spcBef>
                <a:spcPts val="0"/>
              </a:spcBef>
              <a:spcAft>
                <a:spcPts val="0"/>
              </a:spcAft>
            </a:pPr>
            <a:r>
              <a:rPr lang="en-US" sz="4400" i="0" u="none" strike="noStrike" dirty="0">
                <a:solidFill>
                  <a:srgbClr val="FFFFFF"/>
                </a:solidFill>
                <a:effectLst/>
                <a:latin typeface="Abadi Extra Light" panose="020B0204020104020204" pitchFamily="34" charset="0"/>
              </a:rPr>
              <a:t>Postpartum Depression</a:t>
            </a:r>
            <a:endParaRPr lang="en-US" sz="4400" dirty="0">
              <a:solidFill>
                <a:srgbClr val="FFFFFF"/>
              </a:solidFill>
              <a:latin typeface="Abadi Extra Light" panose="020B0204020104020204" pitchFamily="34" charset="0"/>
            </a:endParaRPr>
          </a:p>
        </p:txBody>
      </p:sp>
      <p:sp>
        <p:nvSpPr>
          <p:cNvPr id="3" name="Content Placeholder 2">
            <a:extLst>
              <a:ext uri="{FF2B5EF4-FFF2-40B4-BE49-F238E27FC236}">
                <a16:creationId xmlns:a16="http://schemas.microsoft.com/office/drawing/2014/main" id="{0ADE22E2-297E-4ED7-A980-EC3374B11470}"/>
              </a:ext>
            </a:extLst>
          </p:cNvPr>
          <p:cNvSpPr>
            <a:spLocks noGrp="1"/>
          </p:cNvSpPr>
          <p:nvPr>
            <p:ph idx="1"/>
          </p:nvPr>
        </p:nvSpPr>
        <p:spPr>
          <a:xfrm>
            <a:off x="4951048" y="804333"/>
            <a:ext cx="6306003" cy="5249334"/>
          </a:xfrm>
        </p:spPr>
        <p:txBody>
          <a:bodyPr anchor="ctr">
            <a:normAutofit/>
          </a:bodyPr>
          <a:lstStyle/>
          <a:p>
            <a:pPr rtl="0">
              <a:spcBef>
                <a:spcPts val="0"/>
              </a:spcBef>
              <a:spcAft>
                <a:spcPts val="1600"/>
              </a:spcAft>
            </a:pPr>
            <a:r>
              <a:rPr lang="en-US" sz="2000" b="1" i="0" u="none" strike="noStrike" dirty="0">
                <a:solidFill>
                  <a:srgbClr val="7030A0"/>
                </a:solidFill>
                <a:effectLst/>
                <a:latin typeface="Arial" panose="020B0604020202020204" pitchFamily="34" charset="0"/>
                <a:cs typeface="Arial" panose="020B0604020202020204" pitchFamily="34" charset="0"/>
              </a:rPr>
              <a:t>What is Postpartum Depression?</a:t>
            </a:r>
            <a:endParaRPr lang="en-US" sz="2000" b="0" dirty="0">
              <a:solidFill>
                <a:srgbClr val="7030A0"/>
              </a:solidFill>
              <a:effectLst/>
              <a:latin typeface="Arial" panose="020B0604020202020204" pitchFamily="34" charset="0"/>
              <a:cs typeface="Arial" panose="020B0604020202020204" pitchFamily="34" charset="0"/>
            </a:endParaRPr>
          </a:p>
          <a:p>
            <a:pPr rtl="0">
              <a:spcBef>
                <a:spcPts val="0"/>
              </a:spcBef>
              <a:spcAft>
                <a:spcPts val="1600"/>
              </a:spcAft>
            </a:pPr>
            <a:r>
              <a:rPr lang="en-US" sz="2000" b="0" i="0" u="none" strike="noStrike" dirty="0">
                <a:effectLst/>
                <a:latin typeface="Abadi Extra Light" panose="020B0204020104020204" pitchFamily="34" charset="0"/>
              </a:rPr>
              <a:t>Postpartum depression involves at least a 2-week period of depressed mood or loss of interest in almost all activities accompanied by at least four of the following: </a:t>
            </a:r>
            <a:endParaRPr lang="en-US" sz="2000" b="0" dirty="0">
              <a:effectLst/>
              <a:latin typeface="Abadi Extra Light" panose="020B0204020104020204" pitchFamily="34" charset="0"/>
            </a:endParaRPr>
          </a:p>
          <a:p>
            <a:pPr rtl="0" fontAlgn="base">
              <a:spcBef>
                <a:spcPts val="0"/>
              </a:spcBef>
              <a:spcAft>
                <a:spcPts val="0"/>
              </a:spcAft>
              <a:buFont typeface="+mj-lt"/>
              <a:buAutoNum type="arabicPeriod"/>
            </a:pPr>
            <a:r>
              <a:rPr lang="en-US" sz="2000" b="0" i="0" u="none" strike="noStrike" dirty="0">
                <a:effectLst/>
                <a:latin typeface="Abadi Extra Light" panose="020B0204020104020204" pitchFamily="34" charset="0"/>
              </a:rPr>
              <a:t>Changes in appetite or weight, sleep, and psychomotor              activity.</a:t>
            </a:r>
          </a:p>
          <a:p>
            <a:pPr rtl="0" fontAlgn="base">
              <a:spcBef>
                <a:spcPts val="0"/>
              </a:spcBef>
              <a:spcAft>
                <a:spcPts val="0"/>
              </a:spcAft>
              <a:buFont typeface="+mj-lt"/>
              <a:buAutoNum type="arabicPeriod"/>
            </a:pPr>
            <a:r>
              <a:rPr lang="en-US" sz="2000" b="0" i="0" u="none" strike="noStrike" dirty="0">
                <a:effectLst/>
                <a:latin typeface="Abadi Extra Light" panose="020B0204020104020204" pitchFamily="34" charset="0"/>
              </a:rPr>
              <a:t>Decreased energy</a:t>
            </a:r>
          </a:p>
          <a:p>
            <a:pPr rtl="0" fontAlgn="base">
              <a:spcBef>
                <a:spcPts val="0"/>
              </a:spcBef>
              <a:spcAft>
                <a:spcPts val="0"/>
              </a:spcAft>
              <a:buFont typeface="+mj-lt"/>
              <a:buAutoNum type="arabicPeriod"/>
            </a:pPr>
            <a:r>
              <a:rPr lang="en-US" sz="2000" b="0" i="0" u="none" strike="noStrike" dirty="0">
                <a:effectLst/>
                <a:latin typeface="Abadi Extra Light" panose="020B0204020104020204" pitchFamily="34" charset="0"/>
              </a:rPr>
              <a:t>Feelings of worthlessness or guilt </a:t>
            </a:r>
          </a:p>
          <a:p>
            <a:pPr rtl="0" fontAlgn="base">
              <a:spcBef>
                <a:spcPts val="0"/>
              </a:spcBef>
              <a:spcAft>
                <a:spcPts val="0"/>
              </a:spcAft>
              <a:buFont typeface="+mj-lt"/>
              <a:buAutoNum type="arabicPeriod"/>
            </a:pPr>
            <a:r>
              <a:rPr lang="en-US" sz="2000" b="0" i="0" u="none" strike="noStrike" dirty="0">
                <a:effectLst/>
                <a:latin typeface="Abadi Extra Light" panose="020B0204020104020204" pitchFamily="34" charset="0"/>
              </a:rPr>
              <a:t>Difficulty thinking, concentrating, or making decisions</a:t>
            </a:r>
          </a:p>
          <a:p>
            <a:pPr rtl="0" fontAlgn="base">
              <a:spcBef>
                <a:spcPts val="0"/>
              </a:spcBef>
              <a:spcAft>
                <a:spcPts val="1600"/>
              </a:spcAft>
              <a:buFont typeface="+mj-lt"/>
              <a:buAutoNum type="arabicPeriod"/>
            </a:pPr>
            <a:r>
              <a:rPr lang="en-US" sz="2000" b="0" i="0" u="none" strike="noStrike" dirty="0">
                <a:effectLst/>
                <a:latin typeface="Abadi Extra Light" panose="020B0204020104020204" pitchFamily="34" charset="0"/>
              </a:rPr>
              <a:t>Recurrent thoughts of death or plans or attempts of suicide </a:t>
            </a:r>
          </a:p>
          <a:p>
            <a:pPr marL="457200" rtl="0">
              <a:spcBef>
                <a:spcPts val="0"/>
              </a:spcBef>
              <a:spcAft>
                <a:spcPts val="1600"/>
              </a:spcAft>
            </a:pPr>
            <a:r>
              <a:rPr lang="en-US" sz="2000" b="0" i="0" u="none" strike="noStrike" dirty="0">
                <a:effectLst/>
                <a:latin typeface="Abadi Extra Light" panose="020B0204020104020204" pitchFamily="34" charset="0"/>
              </a:rPr>
              <a:t>This usually occurs during pregnancy or the first 4 weeks after birth of the baby</a:t>
            </a:r>
            <a:endParaRPr lang="en-US" sz="2000" b="0" dirty="0">
              <a:effectLst/>
              <a:latin typeface="Abadi Extra Light" panose="020B0204020104020204" pitchFamily="34" charset="0"/>
            </a:endParaRPr>
          </a:p>
          <a:p>
            <a:pPr marL="0" indent="0">
              <a:buNone/>
            </a:pPr>
            <a:endParaRPr lang="en-US" sz="2000" dirty="0"/>
          </a:p>
        </p:txBody>
      </p:sp>
      <p:pic>
        <p:nvPicPr>
          <p:cNvPr id="5" name="Recorded Sound">
            <a:hlinkClick r:id="" action="ppaction://media"/>
            <a:extLst>
              <a:ext uri="{FF2B5EF4-FFF2-40B4-BE49-F238E27FC236}">
                <a16:creationId xmlns:a16="http://schemas.microsoft.com/office/drawing/2014/main" id="{B43916EE-AB5A-459B-82C4-CD5E8C5039B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2275" y="6049433"/>
            <a:ext cx="406400" cy="406400"/>
          </a:xfrm>
          <a:prstGeom prst="rect">
            <a:avLst/>
          </a:prstGeom>
        </p:spPr>
      </p:pic>
    </p:spTree>
    <p:extLst>
      <p:ext uri="{BB962C8B-B14F-4D97-AF65-F5344CB8AC3E}">
        <p14:creationId xmlns:p14="http://schemas.microsoft.com/office/powerpoint/2010/main" val="535241650"/>
      </p:ext>
    </p:extLst>
  </p:cSld>
  <p:clrMapOvr>
    <a:masterClrMapping/>
  </p:clrMapOvr>
  <mc:AlternateContent xmlns:mc="http://schemas.openxmlformats.org/markup-compatibility/2006" xmlns:p14="http://schemas.microsoft.com/office/powerpoint/2010/main">
    <mc:Choice Requires="p14">
      <p:transition spd="slow" p14:dur="3400" advTm="39000">
        <p14:reveal/>
      </p:transition>
    </mc:Choice>
    <mc:Fallback xmlns="">
      <p:transition spd="slow" advTm="3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4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21"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3D1EB-C647-44F2-A273-E467F4DAE3FD}"/>
              </a:ext>
            </a:extLst>
          </p:cNvPr>
          <p:cNvSpPr>
            <a:spLocks noGrp="1"/>
          </p:cNvSpPr>
          <p:nvPr>
            <p:ph type="title"/>
          </p:nvPr>
        </p:nvSpPr>
        <p:spPr>
          <a:xfrm>
            <a:off x="4219803" y="4735775"/>
            <a:ext cx="7006998" cy="1245732"/>
          </a:xfrm>
        </p:spPr>
        <p:txBody>
          <a:bodyPr anchor="t">
            <a:normAutofit fontScale="90000"/>
          </a:bodyPr>
          <a:lstStyle/>
          <a:p>
            <a:pPr rtl="0">
              <a:spcBef>
                <a:spcPts val="0"/>
              </a:spcBef>
              <a:spcAft>
                <a:spcPts val="0"/>
              </a:spcAft>
            </a:pPr>
            <a:r>
              <a:rPr lang="en-US" sz="4000" b="0" i="0" u="none" strike="noStrike" dirty="0">
                <a:solidFill>
                  <a:srgbClr val="FFFFFF"/>
                </a:solidFill>
                <a:effectLst/>
                <a:latin typeface="Arial" panose="020B0604020202020204" pitchFamily="34" charset="0"/>
                <a:cs typeface="Arial" panose="020B0604020202020204" pitchFamily="34" charset="0"/>
              </a:rPr>
              <a:t>Postpartum Depression</a:t>
            </a:r>
            <a:br>
              <a:rPr lang="en-US" sz="4300" b="0" dirty="0">
                <a:solidFill>
                  <a:srgbClr val="FFFFFF"/>
                </a:solidFill>
                <a:effectLst/>
              </a:rPr>
            </a:br>
            <a:r>
              <a:rPr lang="en-US" sz="3600" b="1" i="0" u="none" strike="noStrike" dirty="0">
                <a:solidFill>
                  <a:srgbClr val="FFFFFF"/>
                </a:solidFill>
                <a:effectLst/>
                <a:latin typeface="Abadi Extra Light" panose="020B0204020104020204" pitchFamily="34" charset="0"/>
              </a:rPr>
              <a:t>Risk Factors</a:t>
            </a:r>
            <a:endParaRPr lang="en-US" sz="3600" b="1" dirty="0">
              <a:solidFill>
                <a:srgbClr val="FFFFFF"/>
              </a:solidFill>
              <a:latin typeface="Abadi Extra Light" panose="020B0204020104020204" pitchFamily="34" charset="0"/>
            </a:endParaRPr>
          </a:p>
        </p:txBody>
      </p:sp>
      <p:sp>
        <p:nvSpPr>
          <p:cNvPr id="23"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084C63C-6C43-444C-8169-56E6ACB8D020}"/>
              </a:ext>
            </a:extLst>
          </p:cNvPr>
          <p:cNvSpPr>
            <a:spLocks noGrp="1"/>
          </p:cNvSpPr>
          <p:nvPr>
            <p:ph idx="1"/>
          </p:nvPr>
        </p:nvSpPr>
        <p:spPr>
          <a:xfrm>
            <a:off x="4219802" y="965864"/>
            <a:ext cx="7006998" cy="3450370"/>
          </a:xfrm>
        </p:spPr>
        <p:txBody>
          <a:bodyPr anchor="b">
            <a:normAutofit fontScale="92500" lnSpcReduction="20000"/>
          </a:bodyPr>
          <a:lstStyle/>
          <a:p>
            <a:pPr rtl="0">
              <a:spcBef>
                <a:spcPts val="0"/>
              </a:spcBef>
              <a:spcAft>
                <a:spcPts val="1600"/>
              </a:spcAft>
            </a:pPr>
            <a:r>
              <a:rPr lang="en-US" sz="2000" b="0" i="0" u="none" strike="noStrike" dirty="0">
                <a:solidFill>
                  <a:srgbClr val="FFFFFF"/>
                </a:solidFill>
                <a:effectLst/>
                <a:latin typeface="Arial" panose="020B0604020202020204" pitchFamily="34" charset="0"/>
                <a:cs typeface="Arial" panose="020B0604020202020204" pitchFamily="34" charset="0"/>
              </a:rPr>
              <a:t>Who is at risk for developing </a:t>
            </a:r>
            <a:r>
              <a:rPr lang="en-US" sz="2000" b="0" i="0" u="none" strike="noStrike" dirty="0" err="1">
                <a:solidFill>
                  <a:srgbClr val="FFFFFF"/>
                </a:solidFill>
                <a:effectLst/>
                <a:latin typeface="Arial" panose="020B0604020202020204" pitchFamily="34" charset="0"/>
                <a:cs typeface="Arial" panose="020B0604020202020204" pitchFamily="34" charset="0"/>
              </a:rPr>
              <a:t>PPD</a:t>
            </a:r>
            <a:r>
              <a:rPr lang="en-US" sz="2000" b="0" i="0" u="none" strike="noStrike" dirty="0">
                <a:solidFill>
                  <a:srgbClr val="FFFFFF"/>
                </a:solidFill>
                <a:effectLst/>
                <a:latin typeface="Arial" panose="020B0604020202020204" pitchFamily="34" charset="0"/>
                <a:cs typeface="Arial" panose="020B0604020202020204" pitchFamily="34" charset="0"/>
              </a:rPr>
              <a:t>?</a:t>
            </a:r>
            <a:endParaRPr lang="en-US" sz="2000" b="0" dirty="0">
              <a:solidFill>
                <a:srgbClr val="FFFFFF"/>
              </a:solidFill>
              <a:effectLst/>
              <a:latin typeface="Arial" panose="020B0604020202020204" pitchFamily="34" charset="0"/>
              <a:cs typeface="Arial" panose="020B0604020202020204" pitchFamily="34" charset="0"/>
            </a:endParaRP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Depressive symptoms during pregnancy or previous </a:t>
            </a:r>
            <a:r>
              <a:rPr lang="en-US" sz="1700" b="0" i="0" u="none" strike="noStrike" dirty="0" err="1">
                <a:solidFill>
                  <a:srgbClr val="FFFFFF"/>
                </a:solidFill>
                <a:effectLst/>
                <a:latin typeface="Abadi Extra Light" panose="020B0204020104020204" pitchFamily="34" charset="0"/>
              </a:rPr>
              <a:t>PPD</a:t>
            </a:r>
            <a:r>
              <a:rPr lang="en-US" sz="1700" b="0" i="0" u="none" strike="noStrike" dirty="0">
                <a:solidFill>
                  <a:srgbClr val="FFFFFF"/>
                </a:solidFill>
                <a:effectLst/>
                <a:latin typeface="Abadi Extra Light" panose="020B0204020104020204" pitchFamily="34" charset="0"/>
              </a:rPr>
              <a:t> (strong predictors)</a:t>
            </a:r>
          </a:p>
          <a:p>
            <a:pPr marL="0" indent="0" rtl="0" fontAlgn="base">
              <a:spcBef>
                <a:spcPts val="0"/>
              </a:spcBef>
              <a:spcAft>
                <a:spcPts val="0"/>
              </a:spcAft>
              <a:buClr>
                <a:schemeClr val="tx1"/>
              </a:buClr>
              <a:buNone/>
            </a:pPr>
            <a:endParaRPr lang="en-US" sz="1700" b="0" i="0" u="none" strike="noStrike" dirty="0">
              <a:solidFill>
                <a:srgbClr val="FFFFFF"/>
              </a:solidFill>
              <a:effectLst/>
              <a:latin typeface="Abadi Extra Light" panose="020B0204020104020204" pitchFamily="34" charset="0"/>
            </a:endParaRP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First pregnancy</a:t>
            </a:r>
          </a:p>
          <a:p>
            <a:pPr marL="0" indent="0" rtl="0" fontAlgn="base">
              <a:spcBef>
                <a:spcPts val="0"/>
              </a:spcBef>
              <a:spcAft>
                <a:spcPts val="0"/>
              </a:spcAft>
              <a:buClr>
                <a:schemeClr val="tx1"/>
              </a:buClr>
              <a:buNone/>
            </a:pPr>
            <a:endParaRPr lang="en-US" sz="1700" b="0" i="0" u="none" strike="noStrike" dirty="0">
              <a:solidFill>
                <a:srgbClr val="FFFFFF"/>
              </a:solidFill>
              <a:effectLst/>
              <a:latin typeface="Abadi Extra Light" panose="020B0204020104020204" pitchFamily="34" charset="0"/>
            </a:endParaRP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Personal or family history of depression, mental illness, or alcoholism,</a:t>
            </a:r>
          </a:p>
          <a:p>
            <a:pPr marL="0" indent="0" rtl="0" fontAlgn="base">
              <a:spcBef>
                <a:spcPts val="0"/>
              </a:spcBef>
              <a:spcAft>
                <a:spcPts val="0"/>
              </a:spcAft>
              <a:buClr>
                <a:schemeClr val="tx1"/>
              </a:buClr>
              <a:buNone/>
            </a:pPr>
            <a:r>
              <a:rPr lang="en-US" sz="1700" b="0" i="0" u="none" strike="noStrike" dirty="0">
                <a:solidFill>
                  <a:srgbClr val="FFFFFF"/>
                </a:solidFill>
                <a:effectLst/>
                <a:latin typeface="Abadi Extra Light" panose="020B0204020104020204" pitchFamily="34" charset="0"/>
              </a:rPr>
              <a:t> </a:t>
            </a: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Personality characteristics such as immaturity and low self-esteem, </a:t>
            </a:r>
          </a:p>
          <a:p>
            <a:pPr marL="0" indent="0" rtl="0" fontAlgn="base">
              <a:spcBef>
                <a:spcPts val="0"/>
              </a:spcBef>
              <a:spcAft>
                <a:spcPts val="0"/>
              </a:spcAft>
              <a:buClr>
                <a:schemeClr val="tx1"/>
              </a:buClr>
              <a:buNone/>
            </a:pPr>
            <a:endParaRPr lang="en-US" sz="1700" b="0" i="0" u="none" strike="noStrike" dirty="0">
              <a:solidFill>
                <a:srgbClr val="FFFFFF"/>
              </a:solidFill>
              <a:effectLst/>
              <a:latin typeface="Abadi Extra Light" panose="020B0204020104020204" pitchFamily="34" charset="0"/>
            </a:endParaRP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Medical problems during pregnancy or after birth (preeclampsia,</a:t>
            </a:r>
            <a:r>
              <a:rPr lang="en-US" sz="1700" dirty="0">
                <a:solidFill>
                  <a:srgbClr val="FFFFFF"/>
                </a:solidFill>
                <a:latin typeface="Abadi Extra Light" panose="020B0204020104020204" pitchFamily="34" charset="0"/>
              </a:rPr>
              <a:t> p</a:t>
            </a:r>
            <a:r>
              <a:rPr lang="en-US" sz="1700" b="0" i="0" u="none" strike="noStrike" dirty="0">
                <a:solidFill>
                  <a:srgbClr val="FFFFFF"/>
                </a:solidFill>
                <a:effectLst/>
                <a:latin typeface="Abadi Extra Light" panose="020B0204020104020204" pitchFamily="34" charset="0"/>
              </a:rPr>
              <a:t>reexisting diabetes mellitus, anemia, or postpartum thyroid dysfunction)</a:t>
            </a:r>
          </a:p>
          <a:p>
            <a:pPr marL="0" indent="0" rtl="0" fontAlgn="base">
              <a:spcBef>
                <a:spcPts val="0"/>
              </a:spcBef>
              <a:spcAft>
                <a:spcPts val="0"/>
              </a:spcAft>
              <a:buClr>
                <a:schemeClr val="tx1"/>
              </a:buClr>
              <a:buNone/>
            </a:pPr>
            <a:r>
              <a:rPr lang="en-US" sz="1700" b="0" i="0" u="none" strike="noStrike" dirty="0">
                <a:solidFill>
                  <a:srgbClr val="FFFFFF"/>
                </a:solidFill>
                <a:effectLst/>
                <a:latin typeface="Abadi Extra Light" panose="020B0204020104020204" pitchFamily="34" charset="0"/>
              </a:rPr>
              <a:t> </a:t>
            </a:r>
          </a:p>
          <a:p>
            <a:pPr rtl="0" fontAlgn="base">
              <a:spcBef>
                <a:spcPts val="0"/>
              </a:spcBef>
              <a:spcAft>
                <a:spcPts val="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Childcare stress (infant with health problems, including preterm and low birth weight, anomalies, or a difficult temperament)</a:t>
            </a:r>
          </a:p>
          <a:p>
            <a:pPr marL="0" indent="0" rtl="0" fontAlgn="base">
              <a:spcBef>
                <a:spcPts val="0"/>
              </a:spcBef>
              <a:spcAft>
                <a:spcPts val="0"/>
              </a:spcAft>
              <a:buClr>
                <a:schemeClr val="tx1"/>
              </a:buClr>
              <a:buNone/>
            </a:pPr>
            <a:endParaRPr lang="en-US" sz="1700" b="0" i="0" u="none" strike="noStrike" dirty="0">
              <a:solidFill>
                <a:srgbClr val="FFFFFF"/>
              </a:solidFill>
              <a:effectLst/>
              <a:latin typeface="Abadi Extra Light" panose="020B0204020104020204" pitchFamily="34" charset="0"/>
            </a:endParaRPr>
          </a:p>
          <a:p>
            <a:pPr rtl="0" fontAlgn="base">
              <a:spcBef>
                <a:spcPts val="0"/>
              </a:spcBef>
              <a:spcAft>
                <a:spcPts val="1600"/>
              </a:spcAft>
              <a:buClr>
                <a:schemeClr val="tx1"/>
              </a:buClr>
              <a:buFont typeface="Arial" panose="020B0604020202020204" pitchFamily="34" charset="0"/>
              <a:buChar char="•"/>
            </a:pPr>
            <a:r>
              <a:rPr lang="en-US" sz="1700" b="0" i="0" u="none" strike="noStrike" dirty="0">
                <a:solidFill>
                  <a:srgbClr val="FFFFFF"/>
                </a:solidFill>
                <a:effectLst/>
                <a:latin typeface="Abadi Extra Light" panose="020B0204020104020204" pitchFamily="34" charset="0"/>
              </a:rPr>
              <a:t>Inadequate social support, fatigue and lack of sleep, financial worries, and chronic stressors.</a:t>
            </a:r>
          </a:p>
        </p:txBody>
      </p:sp>
      <p:cxnSp>
        <p:nvCxnSpPr>
          <p:cNvPr id="25" name="Straight Connector 24">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6" name="Recorded Sound">
            <a:hlinkClick r:id="" action="ppaction://media"/>
            <a:extLst>
              <a:ext uri="{FF2B5EF4-FFF2-40B4-BE49-F238E27FC236}">
                <a16:creationId xmlns:a16="http://schemas.microsoft.com/office/drawing/2014/main" id="{60EF92FE-EFF8-4A00-BC86-BE10FF8F00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1999" y="5778307"/>
            <a:ext cx="406400" cy="406400"/>
          </a:xfrm>
          <a:prstGeom prst="rect">
            <a:avLst/>
          </a:prstGeom>
        </p:spPr>
      </p:pic>
    </p:spTree>
    <p:extLst>
      <p:ext uri="{BB962C8B-B14F-4D97-AF65-F5344CB8AC3E}">
        <p14:creationId xmlns:p14="http://schemas.microsoft.com/office/powerpoint/2010/main" val="18927190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advTm="34000">
        <p15:prstTrans prst="peelOff"/>
      </p:transition>
    </mc:Choice>
    <mc:Fallback xmlns="">
      <p:transition spd="slow"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2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272</TotalTime>
  <Words>906</Words>
  <Application>Microsoft Office PowerPoint</Application>
  <PresentationFormat>Widescreen</PresentationFormat>
  <Paragraphs>74</Paragraphs>
  <Slides>13</Slides>
  <Notes>0</Notes>
  <HiddenSlides>0</HiddenSlides>
  <MMClips>12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Abadi Extra Light</vt:lpstr>
      <vt:lpstr>Arial</vt:lpstr>
      <vt:lpstr>Comfortaa</vt:lpstr>
      <vt:lpstr>Comic Sans MS</vt:lpstr>
      <vt:lpstr>Economica</vt:lpstr>
      <vt:lpstr>Gabriola</vt:lpstr>
      <vt:lpstr>Open Sans</vt:lpstr>
      <vt:lpstr>Tw Cen MT</vt:lpstr>
      <vt:lpstr>Tw Cen MT Condensed</vt:lpstr>
      <vt:lpstr>Wingdings</vt:lpstr>
      <vt:lpstr>Wingdings 3</vt:lpstr>
      <vt:lpstr>Integral</vt:lpstr>
      <vt:lpstr>Mood Disorders After Pregnancy  Postpartum Blues and Postpartum Depression </vt:lpstr>
      <vt:lpstr>PowerPoint Presentation</vt:lpstr>
      <vt:lpstr>What are the Baby Blues ??</vt:lpstr>
      <vt:lpstr>I should be happy…</vt:lpstr>
      <vt:lpstr>Why am I experiencing baby blues ? </vt:lpstr>
      <vt:lpstr>Baby blues signs and symptoms</vt:lpstr>
      <vt:lpstr>Postpartum depression </vt:lpstr>
      <vt:lpstr>Postpartum Depression</vt:lpstr>
      <vt:lpstr>Postpartum Depression Risk Factors</vt:lpstr>
      <vt:lpstr>Postpartum Depression Signs and Symptoms</vt:lpstr>
      <vt:lpstr>Treatment plans</vt:lpstr>
      <vt:lpstr>Treatment plans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 Disorders After Pregnancy  Postpartum Blues and Postpartum Depression</dc:title>
  <dc:creator>Maria Barcenas</dc:creator>
  <cp:lastModifiedBy>Maria Barcenas</cp:lastModifiedBy>
  <cp:revision>14</cp:revision>
  <dcterms:created xsi:type="dcterms:W3CDTF">2020-11-06T22:38:07Z</dcterms:created>
  <dcterms:modified xsi:type="dcterms:W3CDTF">2020-11-07T05:16:51Z</dcterms:modified>
</cp:coreProperties>
</file>